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72" r:id="rId27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Inter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font" Target="fonts/Inter-regular.fntdata"/><Relationship Id="rId24" Type="http://schemas.openxmlformats.org/officeDocument/2006/relationships/font" Target="fonts/Inter-bold.fntdata"/><Relationship Id="rId25" Type="http://schemas.openxmlformats.org/officeDocument/2006/relationships/font" Target="fonts/Inter-italic.fntdata"/><Relationship Id="rId26" Type="http://schemas.openxmlformats.org/officeDocument/2006/relationships/font" Target="fonts/Inter-boldItalic.fntdata"/><Relationship Id="rId27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bc9a1d462d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g3bc9a1d462d_2_7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bc9a1d462d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g3bc9a1d462d_4_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bc9a1d462d_6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bc9a1d462d_6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bc9a1d462d_6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3bc9a1d462d_6_3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bc9a1d462d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bc9a1d462d_5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bc9a1d462d_2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bc9a1d462d_2_17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bc9a1d462d_2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3bc9a1d462d_2_3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bca0ce477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3bca0ce4775_1_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bc9a1d462d_6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g3bc9a1d462d_6_4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bc9a1d462d_6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g3bc9a1d462d_6_4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bc9a1d462d_2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g3bc9a1d462d_2_25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bc9a1d462d_2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g3bc9a1d462d_2_28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bc9a1d462d_6_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g3bc9a1d462d_6_5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3bc9a1d462d_6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g3bc9a1d462d_6_5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bc9a1d462d_6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3bc9a1d462d_6_5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bc9a1d462d_2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1" name="Google Shape;461;g3bc9a1d462d_2_35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2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16.png"/><Relationship Id="rId6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9.png"/><Relationship Id="rId7" Type="http://schemas.openxmlformats.org/officeDocument/2006/relationships/image" Target="../media/image13.png"/><Relationship Id="rId8" Type="http://schemas.openxmlformats.org/officeDocument/2006/relationships/image" Target="../media/image12.png"/><Relationship Id="rId9" Type="http://schemas.openxmlformats.org/officeDocument/2006/relationships/image" Target="../media/image1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15.png"/><Relationship Id="rId7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7.png"/><Relationship Id="rId5" Type="http://schemas.openxmlformats.org/officeDocument/2006/relationships/image" Target="../media/image2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3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Relationship Id="rId6" Type="http://schemas.openxmlformats.org/officeDocument/2006/relationships/image" Target="../media/image43.png"/><Relationship Id="rId7" Type="http://schemas.openxmlformats.org/officeDocument/2006/relationships/image" Target="../media/image38.jpg"/><Relationship Id="rId8" Type="http://schemas.openxmlformats.org/officeDocument/2006/relationships/image" Target="../media/image4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29.png"/><Relationship Id="rId5" Type="http://schemas.openxmlformats.org/officeDocument/2006/relationships/image" Target="../media/image25.png"/><Relationship Id="rId6" Type="http://schemas.openxmlformats.org/officeDocument/2006/relationships/image" Target="../media/image43.png"/><Relationship Id="rId7" Type="http://schemas.openxmlformats.org/officeDocument/2006/relationships/image" Target="../media/image24.png"/><Relationship Id="rId8" Type="http://schemas.openxmlformats.org/officeDocument/2006/relationships/image" Target="../media/image30.png"/><Relationship Id="rId9" Type="http://schemas.openxmlformats.org/officeDocument/2006/relationships/image" Target="../media/image39.png"/><Relationship Id="rId10" Type="http://schemas.openxmlformats.org/officeDocument/2006/relationships/image" Target="../media/image33.png"/><Relationship Id="rId11" Type="http://schemas.openxmlformats.org/officeDocument/2006/relationships/image" Target="../media/image46.png"/><Relationship Id="rId12" Type="http://schemas.openxmlformats.org/officeDocument/2006/relationships/image" Target="../media/image3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45.png"/><Relationship Id="rId5" Type="http://schemas.openxmlformats.org/officeDocument/2006/relationships/image" Target="../media/image50.png"/><Relationship Id="rId6" Type="http://schemas.openxmlformats.org/officeDocument/2006/relationships/image" Target="../media/image34.png"/><Relationship Id="rId7" Type="http://schemas.openxmlformats.org/officeDocument/2006/relationships/image" Target="../media/image40.png"/><Relationship Id="rId8" Type="http://schemas.openxmlformats.org/officeDocument/2006/relationships/image" Target="../media/image49.png"/><Relationship Id="rId9" Type="http://schemas.openxmlformats.org/officeDocument/2006/relationships/image" Target="../media/image4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9.png"/><Relationship Id="rId3" Type="http://schemas.openxmlformats.org/officeDocument/2006/relationships/image" Target="../media/image25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lean_background_slide_01.png" id="129" name="Google Shape;129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1_000.png" id="130" name="Google Shape;130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01810" y="1050106"/>
            <a:ext cx="1651683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/>
        </p:nvSpPr>
        <p:spPr>
          <a:xfrm>
            <a:off x="2945606" y="2193131"/>
            <a:ext cx="3443288" cy="2428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Asset Backed Income Notes</a:t>
            </a:r>
            <a:endParaRPr sz="700"/>
          </a:p>
        </p:txBody>
      </p:sp>
      <p:sp>
        <p:nvSpPr>
          <p:cNvPr id="132" name="Google Shape;132;p25"/>
          <p:cNvSpPr txBox="1"/>
          <p:nvPr/>
        </p:nvSpPr>
        <p:spPr>
          <a:xfrm>
            <a:off x="3367493" y="2576512"/>
            <a:ext cx="25203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A Short Term Income </a:t>
            </a:r>
            <a:r>
              <a:rPr lang="en" sz="11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Vehicle</a:t>
            </a:r>
            <a:r>
              <a:rPr lang="en" sz="11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 Backed By 200+ Contracted Buyers</a:t>
            </a:r>
            <a:endParaRPr sz="700"/>
          </a:p>
        </p:txBody>
      </p:sp>
      <p:sp>
        <p:nvSpPr>
          <p:cNvPr id="133" name="Google Shape;133;p25"/>
          <p:cNvSpPr txBox="1"/>
          <p:nvPr/>
        </p:nvSpPr>
        <p:spPr>
          <a:xfrm>
            <a:off x="3212306" y="3264693"/>
            <a:ext cx="847725" cy="100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RAISE AMOUNT</a:t>
            </a:r>
            <a:endParaRPr sz="700"/>
          </a:p>
        </p:txBody>
      </p:sp>
      <p:sp>
        <p:nvSpPr>
          <p:cNvPr id="134" name="Google Shape;134;p25"/>
          <p:cNvSpPr txBox="1"/>
          <p:nvPr/>
        </p:nvSpPr>
        <p:spPr>
          <a:xfrm>
            <a:off x="4250531" y="3264693"/>
            <a:ext cx="900113" cy="100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RETURN TARGET</a:t>
            </a:r>
            <a:endParaRPr sz="700"/>
          </a:p>
        </p:txBody>
      </p:sp>
      <p:sp>
        <p:nvSpPr>
          <p:cNvPr id="135" name="Google Shape;135;p25"/>
          <p:cNvSpPr txBox="1"/>
          <p:nvPr/>
        </p:nvSpPr>
        <p:spPr>
          <a:xfrm>
            <a:off x="5436394" y="3264693"/>
            <a:ext cx="590550" cy="1000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TIMELINE</a:t>
            </a:r>
            <a:endParaRPr sz="700"/>
          </a:p>
        </p:txBody>
      </p:sp>
      <p:sp>
        <p:nvSpPr>
          <p:cNvPr id="136" name="Google Shape;136;p25"/>
          <p:cNvSpPr txBox="1"/>
          <p:nvPr/>
        </p:nvSpPr>
        <p:spPr>
          <a:xfrm>
            <a:off x="3231356" y="3412331"/>
            <a:ext cx="809625" cy="280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~$1.5M</a:t>
            </a:r>
            <a:endParaRPr sz="700"/>
          </a:p>
        </p:txBody>
      </p:sp>
      <p:sp>
        <p:nvSpPr>
          <p:cNvPr id="137" name="Google Shape;137;p25"/>
          <p:cNvSpPr txBox="1"/>
          <p:nvPr/>
        </p:nvSpPr>
        <p:spPr>
          <a:xfrm>
            <a:off x="4341019" y="3412331"/>
            <a:ext cx="719138" cy="280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20%</a:t>
            </a:r>
            <a:endParaRPr sz="700"/>
          </a:p>
        </p:txBody>
      </p:sp>
      <p:sp>
        <p:nvSpPr>
          <p:cNvPr id="138" name="Google Shape;138;p25"/>
          <p:cNvSpPr txBox="1"/>
          <p:nvPr/>
        </p:nvSpPr>
        <p:spPr>
          <a:xfrm>
            <a:off x="5216144" y="3412331"/>
            <a:ext cx="1031050" cy="2809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6–9 MO</a:t>
            </a:r>
            <a:endParaRPr sz="700"/>
          </a:p>
        </p:txBody>
      </p:sp>
      <p:sp>
        <p:nvSpPr>
          <p:cNvPr id="139" name="Google Shape;139;p25"/>
          <p:cNvSpPr txBox="1"/>
          <p:nvPr/>
        </p:nvSpPr>
        <p:spPr>
          <a:xfrm>
            <a:off x="3362325" y="3979069"/>
            <a:ext cx="260985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Minimum Investment: $50,00</a:t>
            </a:r>
            <a:r>
              <a:rPr lang="en" sz="800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0</a:t>
            </a:r>
            <a:endParaRPr sz="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02_003.png" id="144" name="Google Shape;14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9938" y="1937290"/>
            <a:ext cx="1952625" cy="757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2_003.png" id="145" name="Google Shape;14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35438" y="1937290"/>
            <a:ext cx="1952625" cy="757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2_003.png" id="146" name="Google Shape;146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9938" y="2837402"/>
            <a:ext cx="1952625" cy="757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2_003.png" id="147" name="Google Shape;14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35438" y="2837402"/>
            <a:ext cx="1952625" cy="75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6"/>
          <p:cNvSpPr txBox="1"/>
          <p:nvPr/>
        </p:nvSpPr>
        <p:spPr>
          <a:xfrm>
            <a:off x="3159900" y="422925"/>
            <a:ext cx="2824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What We Do:</a:t>
            </a:r>
            <a:endParaRPr sz="700"/>
          </a:p>
        </p:txBody>
      </p:sp>
      <p:sp>
        <p:nvSpPr>
          <p:cNvPr id="149" name="Google Shape;149;p26"/>
          <p:cNvSpPr txBox="1"/>
          <p:nvPr/>
        </p:nvSpPr>
        <p:spPr>
          <a:xfrm>
            <a:off x="2569350" y="913551"/>
            <a:ext cx="3938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We source, </a:t>
            </a:r>
            <a:r>
              <a:rPr b="1" lang="en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handle</a:t>
            </a:r>
            <a:r>
              <a:rPr b="1" lang="en" sz="12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, and distribute inventory into a contracted 300+ store network.</a:t>
            </a:r>
            <a:endParaRPr b="1" sz="1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0" name="Google Shape;150;p26"/>
          <p:cNvSpPr txBox="1"/>
          <p:nvPr/>
        </p:nvSpPr>
        <p:spPr>
          <a:xfrm>
            <a:off x="2411375" y="1436300"/>
            <a:ext cx="4266300" cy="5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Greywolfe operates a SPN verified wholesale distribution platform. We secure brand inventory at negotiated pricing for standing purchase commitments from our partners. </a:t>
            </a:r>
            <a:endParaRPr sz="8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1701863" y="2080165"/>
            <a:ext cx="7095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EXPERIENCE</a:t>
            </a:r>
            <a:endParaRPr sz="700"/>
          </a:p>
        </p:txBody>
      </p:sp>
      <p:sp>
        <p:nvSpPr>
          <p:cNvPr id="152" name="Google Shape;152;p26"/>
          <p:cNvSpPr txBox="1"/>
          <p:nvPr/>
        </p:nvSpPr>
        <p:spPr>
          <a:xfrm>
            <a:off x="3797363" y="2080165"/>
            <a:ext cx="8382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TRACK RECORD</a:t>
            </a:r>
            <a:endParaRPr sz="700"/>
          </a:p>
        </p:txBody>
      </p:sp>
      <p:sp>
        <p:nvSpPr>
          <p:cNvPr id="153" name="Google Shape;153;p26"/>
          <p:cNvSpPr txBox="1"/>
          <p:nvPr/>
        </p:nvSpPr>
        <p:spPr>
          <a:xfrm>
            <a:off x="1701863" y="2223040"/>
            <a:ext cx="8145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8</a:t>
            </a:r>
            <a:r>
              <a:rPr b="1" i="0" lang="en" sz="1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 Years</a:t>
            </a:r>
            <a:endParaRPr sz="700"/>
          </a:p>
        </p:txBody>
      </p:sp>
      <p:sp>
        <p:nvSpPr>
          <p:cNvPr id="154" name="Google Shape;154;p26"/>
          <p:cNvSpPr txBox="1"/>
          <p:nvPr/>
        </p:nvSpPr>
        <p:spPr>
          <a:xfrm>
            <a:off x="3797363" y="2223040"/>
            <a:ext cx="7953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$1.4B+</a:t>
            </a:r>
            <a:endParaRPr sz="700"/>
          </a:p>
        </p:txBody>
      </p:sp>
      <p:sp>
        <p:nvSpPr>
          <p:cNvPr id="155" name="Google Shape;155;p26"/>
          <p:cNvSpPr txBox="1"/>
          <p:nvPr/>
        </p:nvSpPr>
        <p:spPr>
          <a:xfrm>
            <a:off x="1701863" y="2470690"/>
            <a:ext cx="938100" cy="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5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In wholesale distribution</a:t>
            </a:r>
            <a:endParaRPr sz="700"/>
          </a:p>
        </p:txBody>
      </p:sp>
      <p:sp>
        <p:nvSpPr>
          <p:cNvPr id="156" name="Google Shape;156;p26"/>
          <p:cNvSpPr txBox="1"/>
          <p:nvPr/>
        </p:nvSpPr>
        <p:spPr>
          <a:xfrm>
            <a:off x="3797363" y="2470690"/>
            <a:ext cx="685800" cy="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5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Products sold</a:t>
            </a:r>
            <a:endParaRPr sz="700"/>
          </a:p>
        </p:txBody>
      </p:sp>
      <p:sp>
        <p:nvSpPr>
          <p:cNvPr id="157" name="Google Shape;157;p26"/>
          <p:cNvSpPr txBox="1"/>
          <p:nvPr/>
        </p:nvSpPr>
        <p:spPr>
          <a:xfrm>
            <a:off x="1701863" y="2980277"/>
            <a:ext cx="8286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GLOBAL REACH</a:t>
            </a:r>
            <a:endParaRPr sz="700"/>
          </a:p>
        </p:txBody>
      </p:sp>
      <p:sp>
        <p:nvSpPr>
          <p:cNvPr id="158" name="Google Shape;158;p26"/>
          <p:cNvSpPr txBox="1"/>
          <p:nvPr/>
        </p:nvSpPr>
        <p:spPr>
          <a:xfrm>
            <a:off x="3797363" y="2980277"/>
            <a:ext cx="5430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CLIENTS</a:t>
            </a:r>
            <a:endParaRPr sz="700"/>
          </a:p>
        </p:txBody>
      </p:sp>
      <p:sp>
        <p:nvSpPr>
          <p:cNvPr id="159" name="Google Shape;159;p26"/>
          <p:cNvSpPr txBox="1"/>
          <p:nvPr/>
        </p:nvSpPr>
        <p:spPr>
          <a:xfrm>
            <a:off x="1701863" y="3123152"/>
            <a:ext cx="13098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38 Countries</a:t>
            </a:r>
            <a:endParaRPr sz="700"/>
          </a:p>
        </p:txBody>
      </p:sp>
      <p:sp>
        <p:nvSpPr>
          <p:cNvPr id="160" name="Google Shape;160;p26"/>
          <p:cNvSpPr txBox="1"/>
          <p:nvPr/>
        </p:nvSpPr>
        <p:spPr>
          <a:xfrm>
            <a:off x="3797363" y="3123152"/>
            <a:ext cx="671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300+</a:t>
            </a:r>
            <a:endParaRPr sz="700"/>
          </a:p>
        </p:txBody>
      </p:sp>
      <p:sp>
        <p:nvSpPr>
          <p:cNvPr id="161" name="Google Shape;161;p26"/>
          <p:cNvSpPr txBox="1"/>
          <p:nvPr/>
        </p:nvSpPr>
        <p:spPr>
          <a:xfrm>
            <a:off x="1701863" y="3370802"/>
            <a:ext cx="814500" cy="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5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Distribution network</a:t>
            </a:r>
            <a:endParaRPr sz="700"/>
          </a:p>
        </p:txBody>
      </p:sp>
      <p:sp>
        <p:nvSpPr>
          <p:cNvPr id="162" name="Google Shape;162;p26"/>
          <p:cNvSpPr txBox="1"/>
          <p:nvPr/>
        </p:nvSpPr>
        <p:spPr>
          <a:xfrm>
            <a:off x="3797363" y="3370802"/>
            <a:ext cx="690600" cy="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5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Active investors</a:t>
            </a:r>
            <a:endParaRPr sz="700"/>
          </a:p>
        </p:txBody>
      </p:sp>
      <p:pic>
        <p:nvPicPr>
          <p:cNvPr descr="visual_element_slide_02_003.png" id="163" name="Google Shape;163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74788" y="1937290"/>
            <a:ext cx="1952625" cy="7572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2_003.png" id="164" name="Google Shape;16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9038" y="2837402"/>
            <a:ext cx="1952625" cy="75723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 txBox="1"/>
          <p:nvPr/>
        </p:nvSpPr>
        <p:spPr>
          <a:xfrm>
            <a:off x="5936713" y="2080163"/>
            <a:ext cx="1425900" cy="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PHYSICAL INFRASTRUCTURE</a:t>
            </a:r>
            <a:endParaRPr sz="700"/>
          </a:p>
        </p:txBody>
      </p:sp>
      <p:sp>
        <p:nvSpPr>
          <p:cNvPr id="166" name="Google Shape;166;p26"/>
          <p:cNvSpPr txBox="1"/>
          <p:nvPr/>
        </p:nvSpPr>
        <p:spPr>
          <a:xfrm>
            <a:off x="5930963" y="2980275"/>
            <a:ext cx="1208100" cy="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EMPLOYEES</a:t>
            </a:r>
            <a:endParaRPr sz="700"/>
          </a:p>
        </p:txBody>
      </p:sp>
      <p:sp>
        <p:nvSpPr>
          <p:cNvPr id="167" name="Google Shape;167;p26"/>
          <p:cNvSpPr txBox="1"/>
          <p:nvPr/>
        </p:nvSpPr>
        <p:spPr>
          <a:xfrm>
            <a:off x="5936713" y="2223038"/>
            <a:ext cx="14259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FL &amp; COLOMBIA</a:t>
            </a:r>
            <a:endParaRPr sz="700"/>
          </a:p>
        </p:txBody>
      </p:sp>
      <p:sp>
        <p:nvSpPr>
          <p:cNvPr id="168" name="Google Shape;168;p26"/>
          <p:cNvSpPr txBox="1"/>
          <p:nvPr/>
        </p:nvSpPr>
        <p:spPr>
          <a:xfrm>
            <a:off x="5930963" y="3123152"/>
            <a:ext cx="671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40</a:t>
            </a:r>
            <a:r>
              <a:rPr b="1" i="0" lang="en" sz="1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+</a:t>
            </a:r>
            <a:endParaRPr sz="700"/>
          </a:p>
        </p:txBody>
      </p:sp>
      <p:sp>
        <p:nvSpPr>
          <p:cNvPr id="169" name="Google Shape;169;p26"/>
          <p:cNvSpPr txBox="1"/>
          <p:nvPr/>
        </p:nvSpPr>
        <p:spPr>
          <a:xfrm>
            <a:off x="5936713" y="2470690"/>
            <a:ext cx="814500" cy="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Warehouse &amp; Offices</a:t>
            </a:r>
            <a:endParaRPr sz="700"/>
          </a:p>
        </p:txBody>
      </p:sp>
      <p:sp>
        <p:nvSpPr>
          <p:cNvPr id="170" name="Google Shape;170;p26"/>
          <p:cNvSpPr txBox="1"/>
          <p:nvPr/>
        </p:nvSpPr>
        <p:spPr>
          <a:xfrm>
            <a:off x="5930963" y="3370802"/>
            <a:ext cx="690600" cy="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Full Time Employees</a:t>
            </a:r>
            <a:endParaRPr sz="700"/>
          </a:p>
        </p:txBody>
      </p:sp>
      <p:pic>
        <p:nvPicPr>
          <p:cNvPr id="171" name="Google Shape;171;p26" title="ChatGPT Image Feb 1, 2026, 03_53_36 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75226" y="2678075"/>
            <a:ext cx="4332526" cy="2888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02_003.png" id="176" name="Google Shape;17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5098" y="2240750"/>
            <a:ext cx="2568563" cy="757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7" name="Google Shape;177;p27"/>
          <p:cNvGrpSpPr/>
          <p:nvPr/>
        </p:nvGrpSpPr>
        <p:grpSpPr>
          <a:xfrm rot="-5272085">
            <a:off x="4568811" y="805561"/>
            <a:ext cx="3175175" cy="3175175"/>
            <a:chOff x="2820225" y="891450"/>
            <a:chExt cx="3175200" cy="3175200"/>
          </a:xfrm>
        </p:grpSpPr>
        <p:sp>
          <p:nvSpPr>
            <p:cNvPr id="178" name="Google Shape;178;p27"/>
            <p:cNvSpPr/>
            <p:nvPr/>
          </p:nvSpPr>
          <p:spPr>
            <a:xfrm rot="10800000">
              <a:off x="2820225" y="891450"/>
              <a:ext cx="3175200" cy="3175200"/>
            </a:xfrm>
            <a:prstGeom prst="blockArc">
              <a:avLst>
                <a:gd fmla="val 5399801" name="adj1"/>
                <a:gd fmla="val 3012680" name="adj2"/>
                <a:gd fmla="val 6939" name="adj3"/>
              </a:avLst>
            </a:prstGeom>
            <a:solidFill>
              <a:srgbClr val="C9A9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27"/>
            <p:cNvSpPr/>
            <p:nvPr/>
          </p:nvSpPr>
          <p:spPr>
            <a:xfrm rot="10800000">
              <a:off x="3175023" y="1179900"/>
              <a:ext cx="450600" cy="450600"/>
            </a:xfrm>
            <a:prstGeom prst="rtTriangle">
              <a:avLst/>
            </a:prstGeom>
            <a:solidFill>
              <a:srgbClr val="C9A96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visual_element_slide_02_003.png" id="180" name="Google Shape;180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96069" y="3860868"/>
            <a:ext cx="2568563" cy="7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2_003.png" id="181" name="Google Shape;181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67100" y="1188826"/>
            <a:ext cx="2568550" cy="797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2_003.png" id="182" name="Google Shape;182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42945" y="2240750"/>
            <a:ext cx="2568563" cy="7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27"/>
          <p:cNvSpPr txBox="1"/>
          <p:nvPr/>
        </p:nvSpPr>
        <p:spPr>
          <a:xfrm>
            <a:off x="381000" y="381000"/>
            <a:ext cx="2824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Our Model</a:t>
            </a:r>
            <a:endParaRPr sz="700"/>
          </a:p>
        </p:txBody>
      </p:sp>
      <p:pic>
        <p:nvPicPr>
          <p:cNvPr descr="visual_element_slide_05_000.png" id="184" name="Google Shape;18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52475" y="1857313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5_001.png" id="185" name="Google Shape;185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466968" y="1904921"/>
            <a:ext cx="4286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7"/>
          <p:cNvSpPr txBox="1"/>
          <p:nvPr/>
        </p:nvSpPr>
        <p:spPr>
          <a:xfrm>
            <a:off x="1342988" y="1954894"/>
            <a:ext cx="2952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sz="700"/>
          </a:p>
        </p:txBody>
      </p:sp>
      <p:sp>
        <p:nvSpPr>
          <p:cNvPr id="187" name="Google Shape;187;p27"/>
          <p:cNvSpPr txBox="1"/>
          <p:nvPr/>
        </p:nvSpPr>
        <p:spPr>
          <a:xfrm>
            <a:off x="457138" y="2428813"/>
            <a:ext cx="22575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Negotiate &amp; Secure Brand Deals</a:t>
            </a:r>
            <a:endParaRPr sz="700"/>
          </a:p>
        </p:txBody>
      </p:sp>
      <p:sp>
        <p:nvSpPr>
          <p:cNvPr id="188" name="Google Shape;188;p27"/>
          <p:cNvSpPr txBox="1"/>
          <p:nvPr/>
        </p:nvSpPr>
        <p:spPr>
          <a:xfrm>
            <a:off x="214250" y="2662175"/>
            <a:ext cx="2743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Leverage 7-year distributor relationships &amp; Amazon SPN partnership to negotiate exclusive brand </a:t>
            </a: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deals &amp; terms.</a:t>
            </a:r>
            <a:endParaRPr sz="700"/>
          </a:p>
        </p:txBody>
      </p:sp>
      <p:sp>
        <p:nvSpPr>
          <p:cNvPr id="189" name="Google Shape;189;p27"/>
          <p:cNvSpPr txBox="1"/>
          <p:nvPr/>
        </p:nvSpPr>
        <p:spPr>
          <a:xfrm rot="-5400000">
            <a:off x="2993041" y="2448448"/>
            <a:ext cx="381000" cy="28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↓</a:t>
            </a:r>
            <a:endParaRPr sz="700"/>
          </a:p>
        </p:txBody>
      </p:sp>
      <p:sp>
        <p:nvSpPr>
          <p:cNvPr id="190" name="Google Shape;190;p27"/>
          <p:cNvSpPr txBox="1"/>
          <p:nvPr/>
        </p:nvSpPr>
        <p:spPr>
          <a:xfrm>
            <a:off x="4521699" y="1997752"/>
            <a:ext cx="3192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sz="700"/>
          </a:p>
        </p:txBody>
      </p:sp>
      <p:sp>
        <p:nvSpPr>
          <p:cNvPr id="191" name="Google Shape;191;p27"/>
          <p:cNvSpPr txBox="1"/>
          <p:nvPr/>
        </p:nvSpPr>
        <p:spPr>
          <a:xfrm>
            <a:off x="3552539" y="2426726"/>
            <a:ext cx="22575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Order Inventory</a:t>
            </a:r>
            <a:endParaRPr sz="700"/>
          </a:p>
        </p:txBody>
      </p:sp>
      <p:sp>
        <p:nvSpPr>
          <p:cNvPr id="192" name="Google Shape;192;p27"/>
          <p:cNvSpPr txBox="1"/>
          <p:nvPr/>
        </p:nvSpPr>
        <p:spPr>
          <a:xfrm>
            <a:off x="3486996" y="2662174"/>
            <a:ext cx="2473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We use our funds to order the pallets of inventory from suppliers, with a 2-3 month expected shipping window.</a:t>
            </a:r>
            <a:endParaRPr sz="700"/>
          </a:p>
        </p:txBody>
      </p:sp>
      <p:pic>
        <p:nvPicPr>
          <p:cNvPr descr="visual_element_slide_05_001.png" id="193" name="Google Shape;193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83804" y="957533"/>
            <a:ext cx="428625" cy="428624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7"/>
          <p:cNvSpPr txBox="1"/>
          <p:nvPr/>
        </p:nvSpPr>
        <p:spPr>
          <a:xfrm>
            <a:off x="6838535" y="1050364"/>
            <a:ext cx="3192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sz="700"/>
          </a:p>
        </p:txBody>
      </p:sp>
      <p:sp>
        <p:nvSpPr>
          <p:cNvPr id="195" name="Google Shape;195;p27"/>
          <p:cNvSpPr txBox="1"/>
          <p:nvPr/>
        </p:nvSpPr>
        <p:spPr>
          <a:xfrm>
            <a:off x="5919507" y="1371912"/>
            <a:ext cx="22575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Inventory Lands &amp; Is Purchased</a:t>
            </a:r>
            <a:endParaRPr sz="700"/>
          </a:p>
        </p:txBody>
      </p:sp>
      <p:sp>
        <p:nvSpPr>
          <p:cNvPr id="196" name="Google Shape;196;p27"/>
          <p:cNvSpPr txBox="1"/>
          <p:nvPr/>
        </p:nvSpPr>
        <p:spPr>
          <a:xfrm>
            <a:off x="5846802" y="1564389"/>
            <a:ext cx="2473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Inventory lands in our warehouse, </a:t>
            </a:r>
            <a:r>
              <a:rPr b="1" lang="en" sz="7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our partnered stores purchase the inventory</a:t>
            </a: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, inventory is processed by our team into our partners storefronts,</a:t>
            </a:r>
            <a:endParaRPr sz="700"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visual_element_slide_05_001.png" id="197" name="Google Shape;197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458873" y="3525496"/>
            <a:ext cx="428625" cy="42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7"/>
          <p:cNvSpPr txBox="1"/>
          <p:nvPr/>
        </p:nvSpPr>
        <p:spPr>
          <a:xfrm>
            <a:off x="6513604" y="3618327"/>
            <a:ext cx="3192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sz="700"/>
          </a:p>
        </p:txBody>
      </p:sp>
      <p:sp>
        <p:nvSpPr>
          <p:cNvPr id="199" name="Google Shape;199;p27"/>
          <p:cNvSpPr txBox="1"/>
          <p:nvPr/>
        </p:nvSpPr>
        <p:spPr>
          <a:xfrm>
            <a:off x="5551606" y="3947037"/>
            <a:ext cx="22575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Inventory Sells &amp; Stores Reinvest</a:t>
            </a:r>
            <a:endParaRPr sz="700"/>
          </a:p>
        </p:txBody>
      </p:sp>
      <p:sp>
        <p:nvSpPr>
          <p:cNvPr id="200" name="Google Shape;200;p27"/>
          <p:cNvSpPr txBox="1"/>
          <p:nvPr/>
        </p:nvSpPr>
        <p:spPr>
          <a:xfrm>
            <a:off x="5486062" y="4182485"/>
            <a:ext cx="24738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Inventory sells to end customers from our partners stores, creating profit for our partners </a:t>
            </a:r>
            <a:r>
              <a:rPr lang="en" sz="7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(and a % profit share for Greywolfe)</a:t>
            </a: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, and stores reinvest to restock inventory.</a:t>
            </a:r>
            <a:endParaRPr sz="700"/>
          </a:p>
        </p:txBody>
      </p:sp>
      <p:sp>
        <p:nvSpPr>
          <p:cNvPr id="201" name="Google Shape;201;p27"/>
          <p:cNvSpPr txBox="1"/>
          <p:nvPr/>
        </p:nvSpPr>
        <p:spPr>
          <a:xfrm>
            <a:off x="7228996" y="950784"/>
            <a:ext cx="2743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solidFill>
                  <a:srgbClr val="93C47D"/>
                </a:solidFill>
                <a:latin typeface="Inter"/>
                <a:ea typeface="Inter"/>
                <a:cs typeface="Inter"/>
                <a:sym typeface="Inter"/>
              </a:rPr>
              <a:t>• </a:t>
            </a:r>
            <a:r>
              <a:rPr b="1" lang="en" sz="700">
                <a:solidFill>
                  <a:srgbClr val="93C47D"/>
                </a:solidFill>
                <a:latin typeface="Inter"/>
                <a:ea typeface="Inter"/>
                <a:cs typeface="Inter"/>
                <a:sym typeface="Inter"/>
              </a:rPr>
              <a:t>Greywolfe is reimbursed on inventory</a:t>
            </a:r>
            <a:endParaRPr b="1" sz="700">
              <a:solidFill>
                <a:srgbClr val="93C47D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solidFill>
                <a:srgbClr val="93C47D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2" name="Google Shape;202;p27"/>
          <p:cNvSpPr txBox="1"/>
          <p:nvPr/>
        </p:nvSpPr>
        <p:spPr>
          <a:xfrm>
            <a:off x="6951951" y="3761257"/>
            <a:ext cx="27432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solidFill>
                  <a:srgbClr val="CC4125"/>
                </a:solidFill>
                <a:latin typeface="Inter"/>
                <a:ea typeface="Inter"/>
                <a:cs typeface="Inter"/>
                <a:sym typeface="Inter"/>
              </a:rPr>
              <a:t>• Store Owner holds risk on end customer sales</a:t>
            </a:r>
            <a:endParaRPr b="1" sz="700">
              <a:solidFill>
                <a:srgbClr val="CC4125"/>
              </a:solidFill>
            </a:endParaRPr>
          </a:p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solidFill>
                <a:srgbClr val="CC4125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/>
          <p:nvPr/>
        </p:nvSpPr>
        <p:spPr>
          <a:xfrm>
            <a:off x="3159900" y="1204600"/>
            <a:ext cx="2824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Our Model</a:t>
            </a:r>
            <a:endParaRPr sz="700"/>
          </a:p>
        </p:txBody>
      </p:sp>
      <p:sp>
        <p:nvSpPr>
          <p:cNvPr id="208" name="Google Shape;208;p28"/>
          <p:cNvSpPr txBox="1"/>
          <p:nvPr/>
        </p:nvSpPr>
        <p:spPr>
          <a:xfrm>
            <a:off x="1207765" y="2107157"/>
            <a:ext cx="64134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We’re reimbursed (or profit slightly) </a:t>
            </a:r>
            <a:r>
              <a:rPr b="1" lang="en" sz="1300" u="sng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once inventory lands</a:t>
            </a:r>
            <a:r>
              <a:rPr b="1" lang="en" sz="13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br>
              <a:rPr b="1" lang="en" sz="13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</a:br>
            <a:endParaRPr b="1" sz="13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We see a % of profits from sales to end customers </a:t>
            </a:r>
            <a:r>
              <a:rPr b="1" lang="en" sz="1300" u="sng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with no fiscal risk.</a:t>
            </a:r>
            <a:br>
              <a:rPr b="1" lang="en" sz="13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</a:br>
            <a:endParaRPr b="1" sz="13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We see </a:t>
            </a:r>
            <a:r>
              <a:rPr b="1" lang="en" sz="13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additional profit </a:t>
            </a:r>
            <a:r>
              <a:rPr b="1" lang="en" sz="1300" u="sng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from the brands directly</a:t>
            </a:r>
            <a:r>
              <a:rPr b="1" lang="en" sz="13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1" lang="en" sz="13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through rebates, revenue shares, or equity earned.</a:t>
            </a:r>
            <a:endParaRPr b="1" sz="13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9" name="Google Shape;209;p28"/>
          <p:cNvSpPr txBox="1"/>
          <p:nvPr/>
        </p:nvSpPr>
        <p:spPr>
          <a:xfrm>
            <a:off x="2850294" y="1770586"/>
            <a:ext cx="34434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D0D0D0"/>
                </a:solidFill>
              </a:rPr>
              <a:t>To Summarize:</a:t>
            </a:r>
            <a:endParaRPr b="1">
              <a:solidFill>
                <a:srgbClr val="D0D0D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02_000.png" id="214" name="Google Shape;21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2825" y="888106"/>
            <a:ext cx="4048125" cy="3685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2_000.png" id="215" name="Google Shape;215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888106"/>
            <a:ext cx="4048125" cy="36854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2_005.png" id="216" name="Google Shape;21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150" y="1462428"/>
            <a:ext cx="3571875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 txBox="1"/>
          <p:nvPr/>
        </p:nvSpPr>
        <p:spPr>
          <a:xfrm>
            <a:off x="381000" y="381000"/>
            <a:ext cx="2824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The Opportunity</a:t>
            </a:r>
            <a:endParaRPr sz="700"/>
          </a:p>
        </p:txBody>
      </p:sp>
      <p:sp>
        <p:nvSpPr>
          <p:cNvPr id="218" name="Google Shape;218;p29"/>
          <p:cNvSpPr txBox="1"/>
          <p:nvPr/>
        </p:nvSpPr>
        <p:spPr>
          <a:xfrm>
            <a:off x="496550" y="1145275"/>
            <a:ext cx="3810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Brands Have Poor Distribution On Seller Markets</a:t>
            </a:r>
            <a:endParaRPr sz="700">
              <a:solidFill>
                <a:srgbClr val="C9A961"/>
              </a:solidFill>
            </a:endParaRPr>
          </a:p>
        </p:txBody>
      </p:sp>
      <p:sp>
        <p:nvSpPr>
          <p:cNvPr id="219" name="Google Shape;219;p29"/>
          <p:cNvSpPr txBox="1"/>
          <p:nvPr/>
        </p:nvSpPr>
        <p:spPr>
          <a:xfrm>
            <a:off x="840300" y="1600375"/>
            <a:ext cx="3205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Most brands are focussed on being a supplier relying on wholesalers and distributors for the bulk of their revenue. Most lack in-house D2C channels.</a:t>
            </a:r>
            <a:endParaRPr sz="700"/>
          </a:p>
        </p:txBody>
      </p:sp>
      <p:pic>
        <p:nvPicPr>
          <p:cNvPr descr="visual_element_slide_02_005.png" id="220" name="Google Shape;220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150" y="2055478"/>
            <a:ext cx="3571875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9"/>
          <p:cNvSpPr txBox="1"/>
          <p:nvPr/>
        </p:nvSpPr>
        <p:spPr>
          <a:xfrm>
            <a:off x="840300" y="2107485"/>
            <a:ext cx="3205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Brands lose control when too many sellers undercut pricing, which kills margins and makes revenue unpredictable. They need one centralized distribution partner to control price and volume.</a:t>
            </a:r>
            <a:endParaRPr sz="700"/>
          </a:p>
        </p:txBody>
      </p:sp>
      <p:pic>
        <p:nvPicPr>
          <p:cNvPr descr="visual_element_slide_02_005.png" id="222" name="Google Shape;222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150" y="2648528"/>
            <a:ext cx="3571875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9"/>
          <p:cNvSpPr txBox="1"/>
          <p:nvPr/>
        </p:nvSpPr>
        <p:spPr>
          <a:xfrm>
            <a:off x="840300" y="2700534"/>
            <a:ext cx="3205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Brands have to pay for inventory months before it sells, tying up cash with no guaranteed sell-through. This slows growth and creates unnecessary financial risk.</a:t>
            </a:r>
            <a:endParaRPr sz="7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visual_element_slide_02_005.png" id="224" name="Google Shape;224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150" y="3241578"/>
            <a:ext cx="3571875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9"/>
          <p:cNvSpPr txBox="1"/>
          <p:nvPr/>
        </p:nvSpPr>
        <p:spPr>
          <a:xfrm>
            <a:off x="840300" y="3293584"/>
            <a:ext cx="3205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Marketplaces force brands into small, retail-style orders and operational complexity they were never built for. They want bulk buyers and large purchase orders, not thousands of individual shipments.</a:t>
            </a:r>
            <a:endParaRPr sz="7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visual_element_slide_02_005.png" id="226" name="Google Shape;22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8150" y="3800678"/>
            <a:ext cx="3571875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9"/>
          <p:cNvSpPr txBox="1"/>
          <p:nvPr/>
        </p:nvSpPr>
        <p:spPr>
          <a:xfrm>
            <a:off x="854293" y="3924300"/>
            <a:ext cx="32058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solidFill>
                  <a:srgbClr val="C4AA6B"/>
                </a:solidFill>
                <a:latin typeface="Inter"/>
                <a:ea typeface="Inter"/>
                <a:cs typeface="Inter"/>
                <a:sym typeface="Inter"/>
              </a:rPr>
              <a:t>Brands are stuck on the outside of a ~$600 billion distribution channel on Amazon alone, wanting the distribution, but fail to control or </a:t>
            </a:r>
            <a:r>
              <a:rPr b="1" lang="en" sz="700">
                <a:solidFill>
                  <a:srgbClr val="C4AA6B"/>
                </a:solidFill>
                <a:latin typeface="Inter"/>
                <a:ea typeface="Inter"/>
                <a:cs typeface="Inter"/>
                <a:sym typeface="Inter"/>
              </a:rPr>
              <a:t>capitalize</a:t>
            </a:r>
            <a:r>
              <a:rPr b="1" lang="en" sz="700">
                <a:solidFill>
                  <a:srgbClr val="C4AA6B"/>
                </a:solidFill>
                <a:latin typeface="Inter"/>
                <a:ea typeface="Inter"/>
                <a:cs typeface="Inter"/>
                <a:sym typeface="Inter"/>
              </a:rPr>
              <a:t> on.</a:t>
            </a:r>
            <a:endParaRPr b="1" sz="700">
              <a:solidFill>
                <a:srgbClr val="C4AA6B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visual_element_slide_02_005.png" id="228" name="Google Shape;228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4298" y="1483913"/>
            <a:ext cx="3571875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9"/>
          <p:cNvSpPr txBox="1"/>
          <p:nvPr/>
        </p:nvSpPr>
        <p:spPr>
          <a:xfrm>
            <a:off x="4788375" y="1145275"/>
            <a:ext cx="38100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Greywolfe Solves These Because:</a:t>
            </a:r>
            <a:endParaRPr sz="700"/>
          </a:p>
        </p:txBody>
      </p:sp>
      <p:sp>
        <p:nvSpPr>
          <p:cNvPr id="230" name="Google Shape;230;p29"/>
          <p:cNvSpPr txBox="1"/>
          <p:nvPr/>
        </p:nvSpPr>
        <p:spPr>
          <a:xfrm>
            <a:off x="5185461" y="1600375"/>
            <a:ext cx="3014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We operate their marketplace channels and buy inventory directly, giving them wholesale revenue upfront while we handle the selling.</a:t>
            </a:r>
            <a:endParaRPr sz="700"/>
          </a:p>
        </p:txBody>
      </p:sp>
      <p:pic>
        <p:nvPicPr>
          <p:cNvPr descr="visual_element_slide_02_005.png" id="231" name="Google Shape;231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59975" y="2055478"/>
            <a:ext cx="3571875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9"/>
          <p:cNvSpPr txBox="1"/>
          <p:nvPr/>
        </p:nvSpPr>
        <p:spPr>
          <a:xfrm>
            <a:off x="5182223" y="2193437"/>
            <a:ext cx="3014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We purchase inventory directly and consolidate sellers into one authorized channel, restoring pricing control and protecting margins.</a:t>
            </a:r>
            <a:endParaRPr sz="700"/>
          </a:p>
        </p:txBody>
      </p:sp>
      <p:pic>
        <p:nvPicPr>
          <p:cNvPr descr="visual_element_slide_02_005.png" id="233" name="Google Shape;233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59975" y="2648528"/>
            <a:ext cx="3571875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9"/>
          <p:cNvSpPr txBox="1"/>
          <p:nvPr/>
        </p:nvSpPr>
        <p:spPr>
          <a:xfrm>
            <a:off x="5198622" y="2786489"/>
            <a:ext cx="3014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We buy product upfront through large purchase orders, turning slow inventory into immediate cash for the brand.</a:t>
            </a:r>
            <a:endParaRPr sz="7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visual_element_slide_02_005.png" id="235" name="Google Shape;235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74300" y="3241575"/>
            <a:ext cx="3412299" cy="476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9"/>
          <p:cNvSpPr txBox="1"/>
          <p:nvPr/>
        </p:nvSpPr>
        <p:spPr>
          <a:xfrm>
            <a:off x="5182225" y="3362550"/>
            <a:ext cx="3155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We handle listings, ads, fulfillment, and logistics, so brands ship pallets to one partner instead of managing thousands of individual orders.</a:t>
            </a:r>
            <a:endParaRPr sz="7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descr="visual_element_slide_02_005.png" id="237" name="Google Shape;237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59975" y="3800678"/>
            <a:ext cx="3571875" cy="4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9"/>
          <p:cNvSpPr txBox="1"/>
          <p:nvPr/>
        </p:nvSpPr>
        <p:spPr>
          <a:xfrm>
            <a:off x="5185445" y="3917114"/>
            <a:ext cx="3014400" cy="2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We unlock access to Amazon’s massive third-party distribution while offerings brands  guaranteed &amp; scaleable wholesale revenue.</a:t>
            </a:r>
            <a:endParaRPr b="1" sz="700">
              <a:solidFill>
                <a:srgbClr val="C9A96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239" name="Google Shape;239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7935" y="1656352"/>
            <a:ext cx="134075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57943" y="2229089"/>
            <a:ext cx="134075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36438" y="2819826"/>
            <a:ext cx="134075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3607" y="3421210"/>
            <a:ext cx="134075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3595" y="3982635"/>
            <a:ext cx="134075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3375" y="1636182"/>
            <a:ext cx="138698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3375" y="2230960"/>
            <a:ext cx="138698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3375" y="2819497"/>
            <a:ext cx="138698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3375" y="3407241"/>
            <a:ext cx="138698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3375" y="3972566"/>
            <a:ext cx="138698" cy="13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9" title="ChatGPT Image Feb 1, 2026, 06_30_49 PM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74600" y="-339275"/>
            <a:ext cx="4048124" cy="130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9" title="ChatGPT Image Feb 1, 2026, 06_35_51 PM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1000" y="-315820"/>
            <a:ext cx="4048124" cy="130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0"/>
          <p:cNvSpPr txBox="1"/>
          <p:nvPr/>
        </p:nvSpPr>
        <p:spPr>
          <a:xfrm>
            <a:off x="2655750" y="380000"/>
            <a:ext cx="38325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Today’s Opportunity</a:t>
            </a:r>
            <a:endParaRPr sz="700"/>
          </a:p>
        </p:txBody>
      </p:sp>
      <p:sp>
        <p:nvSpPr>
          <p:cNvPr id="256" name="Google Shape;256;p30"/>
          <p:cNvSpPr txBox="1"/>
          <p:nvPr/>
        </p:nvSpPr>
        <p:spPr>
          <a:xfrm>
            <a:off x="2476500" y="4250000"/>
            <a:ext cx="41910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*Brand &amp; Product Specifics Available Upon Signature of NDA &amp; Non-Solicitation.</a:t>
            </a:r>
            <a:endParaRPr sz="100"/>
          </a:p>
        </p:txBody>
      </p:sp>
      <p:sp>
        <p:nvSpPr>
          <p:cNvPr id="261" name="Google Shape;261;p30"/>
          <p:cNvSpPr txBox="1"/>
          <p:nvPr/>
        </p:nvSpPr>
        <p:spPr>
          <a:xfrm>
            <a:off x="2476500" y="800000"/>
            <a:ext cx="41910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 Exclusive Brand Deals  •  ~$1.5M Total Raise</a:t>
            </a:r>
            <a:endParaRPr sz="400"/>
          </a:p>
        </p:txBody>
      </p:sp>
      <p:sp>
        <p:nvSpPr>
          <p:cNvPr id="262" name="Rounded Rectangle 261"/>
          <p:cNvSpPr/>
          <p:nvPr/>
        </p:nvSpPr>
        <p:spPr>
          <a:xfrm>
            <a:off x="457200" y="1180000"/>
            <a:ext cx="2590800" cy="2150000"/>
          </a:xfrm>
          <a:prstGeom prst="roundRect">
            <a:avLst>
              <a:gd name="adj" fmla="val 6000"/>
            </a:avLst>
          </a:prstGeom>
          <a:solidFill>
            <a:srgbClr val="1A1A1A"/>
          </a:solidFill>
          <a:ln w="9525">
            <a:solidFill>
              <a:srgbClr val="3A33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3" name="Rounded Rectangle 262"/>
          <p:cNvSpPr/>
          <p:nvPr/>
        </p:nvSpPr>
        <p:spPr>
          <a:xfrm>
            <a:off x="457200" y="1180000"/>
            <a:ext cx="2590800" cy="45720"/>
          </a:xfrm>
          <a:prstGeom prst="roundRect">
            <a:avLst>
              <a:gd name="adj" fmla="val 0"/>
            </a:avLst>
          </a:prstGeom>
          <a:solidFill>
            <a:srgbClr val="C9A9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4" name="TextBox 263"/>
          <p:cNvSpPr txBox="1"/>
          <p:nvPr/>
        </p:nvSpPr>
        <p:spPr>
          <a:xfrm>
            <a:off x="657200" y="1400000"/>
            <a:ext cx="2190800" cy="1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888888"/>
                </a:solidFill>
                <a:latin typeface="Inter"/>
              </a:rPr>
              <a:t>BRAND 1  •  HEALTH &amp; BEAUTY</a:t>
            </a:r>
          </a:p>
        </p:txBody>
      </p:sp>
      <p:sp>
        <p:nvSpPr>
          <p:cNvPr id="265" name="Rounded Rectangle 264"/>
          <p:cNvSpPr/>
          <p:nvPr/>
        </p:nvSpPr>
        <p:spPr>
          <a:xfrm>
            <a:off x="657200" y="1650000"/>
            <a:ext cx="1250000" cy="230000"/>
          </a:xfrm>
          <a:prstGeom prst="roundRect">
            <a:avLst>
              <a:gd name="adj" fmla="val 50000"/>
            </a:avLst>
          </a:prstGeom>
          <a:solidFill>
            <a:srgbClr val="0F0F0F"/>
          </a:solidFill>
          <a:ln w="9525">
            <a:solidFill>
              <a:srgbClr val="C9A96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tIns="0" bIns="0"/>
          <a:lstStyle/>
          <a:p>
            <a:pPr algn="ctr"/>
            <a:r>
              <a:rPr sz="700" b="1">
                <a:solidFill>
                  <a:srgbClr val="C9A961"/>
                </a:solidFill>
                <a:latin typeface="Inter"/>
              </a:rPr>
              <a:t>EXCLUSIVITY DEAL</a:t>
            </a:r>
          </a:p>
        </p:txBody>
      </p:sp>
      <p:sp>
        <p:nvSpPr>
          <p:cNvPr id="266" name="TextBox 265"/>
          <p:cNvSpPr txBox="1"/>
          <p:nvPr/>
        </p:nvSpPr>
        <p:spPr>
          <a:xfrm>
            <a:off x="657200" y="2040000"/>
            <a:ext cx="2190800" cy="4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>
                <a:solidFill>
                  <a:srgbClr val="C9A961"/>
                </a:solidFill>
                <a:latin typeface="Inter"/>
              </a:rPr>
              <a:t>$6.6M</a:t>
            </a:r>
          </a:p>
        </p:txBody>
      </p:sp>
      <p:sp>
        <p:nvSpPr>
          <p:cNvPr id="267" name="TextBox 266"/>
          <p:cNvSpPr txBox="1"/>
          <p:nvPr/>
        </p:nvSpPr>
        <p:spPr>
          <a:xfrm>
            <a:off x="657200" y="2550000"/>
            <a:ext cx="2190800" cy="1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D0D0D0"/>
                </a:solidFill>
                <a:latin typeface="Inter"/>
              </a:rPr>
              <a:t>Current sales volume</a:t>
            </a:r>
          </a:p>
        </p:txBody>
      </p:sp>
      <p:cxnSp>
        <p:nvCxnSpPr>
          <p:cNvPr id="268" name="Connector 267"/>
          <p:cNvCxnSpPr/>
          <p:nvPr/>
        </p:nvCxnSpPr>
        <p:spPr>
          <a:xfrm>
            <a:off x="657200" y="2820000"/>
            <a:ext cx="21908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9" name="TextBox 268"/>
          <p:cNvSpPr txBox="1"/>
          <p:nvPr/>
        </p:nvSpPr>
        <p:spPr>
          <a:xfrm>
            <a:off x="657200" y="2920000"/>
            <a:ext cx="2190800" cy="2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Inter"/>
              </a:rPr>
              <a:t>4x growth projected on Amazon</a:t>
            </a:r>
          </a:p>
        </p:txBody>
      </p:sp>
      <p:sp>
        <p:nvSpPr>
          <p:cNvPr id="270" name="Rounded Rectangle 269"/>
          <p:cNvSpPr/>
          <p:nvPr/>
        </p:nvSpPr>
        <p:spPr>
          <a:xfrm>
            <a:off x="3276600" y="1180000"/>
            <a:ext cx="2590800" cy="2150000"/>
          </a:xfrm>
          <a:prstGeom prst="roundRect">
            <a:avLst>
              <a:gd name="adj" fmla="val 6000"/>
            </a:avLst>
          </a:prstGeom>
          <a:solidFill>
            <a:srgbClr val="1A1A1A"/>
          </a:solidFill>
          <a:ln w="9525">
            <a:solidFill>
              <a:srgbClr val="3A33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1" name="Rounded Rectangle 270"/>
          <p:cNvSpPr/>
          <p:nvPr/>
        </p:nvSpPr>
        <p:spPr>
          <a:xfrm>
            <a:off x="3276600" y="1180000"/>
            <a:ext cx="2590800" cy="45720"/>
          </a:xfrm>
          <a:prstGeom prst="roundRect">
            <a:avLst>
              <a:gd name="adj" fmla="val 0"/>
            </a:avLst>
          </a:prstGeom>
          <a:solidFill>
            <a:srgbClr val="C9A9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2" name="TextBox 271"/>
          <p:cNvSpPr txBox="1"/>
          <p:nvPr/>
        </p:nvSpPr>
        <p:spPr>
          <a:xfrm>
            <a:off x="3476600" y="1400000"/>
            <a:ext cx="2190800" cy="1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888888"/>
                </a:solidFill>
                <a:latin typeface="Inter"/>
              </a:rPr>
              <a:t>BRAND 2  •  TOYS</a:t>
            </a:r>
          </a:p>
        </p:txBody>
      </p:sp>
      <p:sp>
        <p:nvSpPr>
          <p:cNvPr id="273" name="Rounded Rectangle 272"/>
          <p:cNvSpPr/>
          <p:nvPr/>
        </p:nvSpPr>
        <p:spPr>
          <a:xfrm>
            <a:off x="3476600" y="1650000"/>
            <a:ext cx="1250000" cy="230000"/>
          </a:xfrm>
          <a:prstGeom prst="roundRect">
            <a:avLst>
              <a:gd name="adj" fmla="val 50000"/>
            </a:avLst>
          </a:prstGeom>
          <a:solidFill>
            <a:srgbClr val="0F0F0F"/>
          </a:solidFill>
          <a:ln w="9525">
            <a:solidFill>
              <a:srgbClr val="C9A96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tIns="0" bIns="0"/>
          <a:lstStyle/>
          <a:p>
            <a:pPr algn="ctr"/>
            <a:r>
              <a:rPr sz="700" b="1">
                <a:solidFill>
                  <a:srgbClr val="C9A961"/>
                </a:solidFill>
                <a:latin typeface="Inter"/>
              </a:rPr>
              <a:t>EXCLUSIVITY DEAL</a:t>
            </a:r>
          </a:p>
        </p:txBody>
      </p:sp>
      <p:sp>
        <p:nvSpPr>
          <p:cNvPr id="274" name="TextBox 273"/>
          <p:cNvSpPr txBox="1"/>
          <p:nvPr/>
        </p:nvSpPr>
        <p:spPr>
          <a:xfrm>
            <a:off x="3476600" y="2040000"/>
            <a:ext cx="2190800" cy="4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>
                <a:solidFill>
                  <a:srgbClr val="C9A961"/>
                </a:solidFill>
                <a:latin typeface="Inter"/>
              </a:rPr>
              <a:t>~$6.7M</a:t>
            </a:r>
          </a:p>
        </p:txBody>
      </p:sp>
      <p:sp>
        <p:nvSpPr>
          <p:cNvPr id="275" name="TextBox 274"/>
          <p:cNvSpPr txBox="1"/>
          <p:nvPr/>
        </p:nvSpPr>
        <p:spPr>
          <a:xfrm>
            <a:off x="3476600" y="2550000"/>
            <a:ext cx="2190800" cy="1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D0D0D0"/>
                </a:solidFill>
                <a:latin typeface="Inter"/>
              </a:rPr>
              <a:t>Current sales volume</a:t>
            </a:r>
          </a:p>
        </p:txBody>
      </p:sp>
      <p:cxnSp>
        <p:nvCxnSpPr>
          <p:cNvPr id="276" name="Connector 275"/>
          <p:cNvCxnSpPr/>
          <p:nvPr/>
        </p:nvCxnSpPr>
        <p:spPr>
          <a:xfrm>
            <a:off x="3476600" y="2820000"/>
            <a:ext cx="21908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7" name="TextBox 276"/>
          <p:cNvSpPr txBox="1"/>
          <p:nvPr/>
        </p:nvSpPr>
        <p:spPr>
          <a:xfrm>
            <a:off x="3476600" y="2920000"/>
            <a:ext cx="2190800" cy="2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Inter"/>
              </a:rPr>
              <a:t>Exclusive distribution rights</a:t>
            </a:r>
          </a:p>
        </p:txBody>
      </p:sp>
      <p:sp>
        <p:nvSpPr>
          <p:cNvPr id="278" name="Rounded Rectangle 277"/>
          <p:cNvSpPr/>
          <p:nvPr/>
        </p:nvSpPr>
        <p:spPr>
          <a:xfrm>
            <a:off x="6096000" y="1180000"/>
            <a:ext cx="2590800" cy="2150000"/>
          </a:xfrm>
          <a:prstGeom prst="roundRect">
            <a:avLst>
              <a:gd name="adj" fmla="val 6000"/>
            </a:avLst>
          </a:prstGeom>
          <a:solidFill>
            <a:srgbClr val="1A1A1A"/>
          </a:solidFill>
          <a:ln w="9525">
            <a:solidFill>
              <a:srgbClr val="3A33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9" name="Rounded Rectangle 278"/>
          <p:cNvSpPr/>
          <p:nvPr/>
        </p:nvSpPr>
        <p:spPr>
          <a:xfrm>
            <a:off x="6096000" y="1180000"/>
            <a:ext cx="2590800" cy="45720"/>
          </a:xfrm>
          <a:prstGeom prst="roundRect">
            <a:avLst>
              <a:gd name="adj" fmla="val 0"/>
            </a:avLst>
          </a:prstGeom>
          <a:solidFill>
            <a:srgbClr val="C9A9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0" name="TextBox 279"/>
          <p:cNvSpPr txBox="1"/>
          <p:nvPr/>
        </p:nvSpPr>
        <p:spPr>
          <a:xfrm>
            <a:off x="6296000" y="1400000"/>
            <a:ext cx="2190800" cy="1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888888"/>
                </a:solidFill>
                <a:latin typeface="Inter"/>
              </a:rPr>
              <a:t>BRAND 3  •  FRAGRANCE</a:t>
            </a:r>
          </a:p>
        </p:txBody>
      </p:sp>
      <p:sp>
        <p:nvSpPr>
          <p:cNvPr id="281" name="Rounded Rectangle 280"/>
          <p:cNvSpPr/>
          <p:nvPr/>
        </p:nvSpPr>
        <p:spPr>
          <a:xfrm>
            <a:off x="6296000" y="1650000"/>
            <a:ext cx="1250000" cy="230000"/>
          </a:xfrm>
          <a:prstGeom prst="roundRect">
            <a:avLst>
              <a:gd name="adj" fmla="val 50000"/>
            </a:avLst>
          </a:prstGeom>
          <a:solidFill>
            <a:srgbClr val="0F0F0F"/>
          </a:solidFill>
          <a:ln w="9525">
            <a:solidFill>
              <a:srgbClr val="C9A96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tIns="0" bIns="0"/>
          <a:lstStyle/>
          <a:p>
            <a:pPr algn="ctr"/>
            <a:r>
              <a:rPr sz="700" b="1">
                <a:solidFill>
                  <a:srgbClr val="C9A961"/>
                </a:solidFill>
                <a:latin typeface="Inter"/>
              </a:rPr>
              <a:t>EXCLUSIVITY DEAL</a:t>
            </a:r>
          </a:p>
        </p:txBody>
      </p:sp>
      <p:sp>
        <p:nvSpPr>
          <p:cNvPr id="282" name="TextBox 281"/>
          <p:cNvSpPr txBox="1"/>
          <p:nvPr/>
        </p:nvSpPr>
        <p:spPr>
          <a:xfrm>
            <a:off x="6296000" y="2040000"/>
            <a:ext cx="2190800" cy="4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000" b="1">
                <a:solidFill>
                  <a:srgbClr val="C9A961"/>
                </a:solidFill>
                <a:latin typeface="Inter"/>
              </a:rPr>
              <a:t>$7M+</a:t>
            </a:r>
          </a:p>
        </p:txBody>
      </p:sp>
      <p:sp>
        <p:nvSpPr>
          <p:cNvPr id="283" name="TextBox 282"/>
          <p:cNvSpPr txBox="1"/>
          <p:nvPr/>
        </p:nvSpPr>
        <p:spPr>
          <a:xfrm>
            <a:off x="6296000" y="2550000"/>
            <a:ext cx="2190800" cy="1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D0D0D0"/>
                </a:solidFill>
                <a:latin typeface="Inter"/>
              </a:rPr>
              <a:t>Current sales volume</a:t>
            </a:r>
          </a:p>
        </p:txBody>
      </p:sp>
      <p:cxnSp>
        <p:nvCxnSpPr>
          <p:cNvPr id="284" name="Connector 283"/>
          <p:cNvCxnSpPr/>
          <p:nvPr/>
        </p:nvCxnSpPr>
        <p:spPr>
          <a:xfrm>
            <a:off x="6296000" y="2820000"/>
            <a:ext cx="2190800" cy="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5" name="TextBox 284"/>
          <p:cNvSpPr txBox="1"/>
          <p:nvPr/>
        </p:nvSpPr>
        <p:spPr>
          <a:xfrm>
            <a:off x="6296000" y="2920000"/>
            <a:ext cx="2190800" cy="2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Inter"/>
              </a:rPr>
              <a:t>Exclusive distribution rights</a:t>
            </a:r>
          </a:p>
        </p:txBody>
      </p:sp>
      <p:sp>
        <p:nvSpPr>
          <p:cNvPr id="286" name="Rounded Rectangle 285"/>
          <p:cNvSpPr/>
          <p:nvPr/>
        </p:nvSpPr>
        <p:spPr>
          <a:xfrm>
            <a:off x="457200" y="3530000"/>
            <a:ext cx="2590800" cy="520000"/>
          </a:xfrm>
          <a:prstGeom prst="roundRect">
            <a:avLst>
              <a:gd name="adj" fmla="val 6000"/>
            </a:avLst>
          </a:prstGeom>
          <a:solidFill>
            <a:srgbClr val="1A1A1A"/>
          </a:solidFill>
          <a:ln w="9525">
            <a:solidFill>
              <a:srgbClr val="3A33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7" name="TextBox 286"/>
          <p:cNvSpPr txBox="1"/>
          <p:nvPr/>
        </p:nvSpPr>
        <p:spPr>
          <a:xfrm>
            <a:off x="457200" y="3620000"/>
            <a:ext cx="2590800" cy="1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700" b="0">
                <a:solidFill>
                  <a:srgbClr val="888888"/>
                </a:solidFill>
                <a:latin typeface="Inter"/>
              </a:rPr>
              <a:t>TOTAL RAISE</a:t>
            </a:r>
          </a:p>
        </p:txBody>
      </p:sp>
      <p:sp>
        <p:nvSpPr>
          <p:cNvPr id="288" name="TextBox 287"/>
          <p:cNvSpPr txBox="1"/>
          <p:nvPr/>
        </p:nvSpPr>
        <p:spPr>
          <a:xfrm>
            <a:off x="457200" y="3770000"/>
            <a:ext cx="2590800" cy="2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C9A961"/>
                </a:solidFill>
                <a:latin typeface="Inter"/>
              </a:rPr>
              <a:t>~$1.5M</a:t>
            </a:r>
          </a:p>
        </p:txBody>
      </p:sp>
      <p:sp>
        <p:nvSpPr>
          <p:cNvPr id="289" name="Rounded Rectangle 288"/>
          <p:cNvSpPr/>
          <p:nvPr/>
        </p:nvSpPr>
        <p:spPr>
          <a:xfrm>
            <a:off x="3276600" y="3530000"/>
            <a:ext cx="2590800" cy="520000"/>
          </a:xfrm>
          <a:prstGeom prst="roundRect">
            <a:avLst>
              <a:gd name="adj" fmla="val 6000"/>
            </a:avLst>
          </a:prstGeom>
          <a:solidFill>
            <a:srgbClr val="1A1A1A"/>
          </a:solidFill>
          <a:ln w="9525">
            <a:solidFill>
              <a:srgbClr val="3A33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0" name="TextBox 289"/>
          <p:cNvSpPr txBox="1"/>
          <p:nvPr/>
        </p:nvSpPr>
        <p:spPr>
          <a:xfrm>
            <a:off x="3276600" y="3620000"/>
            <a:ext cx="2590800" cy="1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700" b="0">
                <a:solidFill>
                  <a:srgbClr val="888888"/>
                </a:solidFill>
                <a:latin typeface="Inter"/>
              </a:rPr>
              <a:t>BRANDS</a:t>
            </a:r>
          </a:p>
        </p:txBody>
      </p:sp>
      <p:sp>
        <p:nvSpPr>
          <p:cNvPr id="291" name="TextBox 290"/>
          <p:cNvSpPr txBox="1"/>
          <p:nvPr/>
        </p:nvSpPr>
        <p:spPr>
          <a:xfrm>
            <a:off x="3276600" y="3770000"/>
            <a:ext cx="2590800" cy="2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C9A961"/>
                </a:solidFill>
                <a:latin typeface="Inter"/>
              </a:rPr>
              <a:t>3 Exclusives</a:t>
            </a:r>
          </a:p>
        </p:txBody>
      </p:sp>
      <p:sp>
        <p:nvSpPr>
          <p:cNvPr id="292" name="Rounded Rectangle 291"/>
          <p:cNvSpPr/>
          <p:nvPr/>
        </p:nvSpPr>
        <p:spPr>
          <a:xfrm>
            <a:off x="6096000" y="3530000"/>
            <a:ext cx="2590800" cy="520000"/>
          </a:xfrm>
          <a:prstGeom prst="roundRect">
            <a:avLst>
              <a:gd name="adj" fmla="val 6000"/>
            </a:avLst>
          </a:prstGeom>
          <a:solidFill>
            <a:srgbClr val="1A1A1A"/>
          </a:solidFill>
          <a:ln w="9525">
            <a:solidFill>
              <a:srgbClr val="3A33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3" name="TextBox 292"/>
          <p:cNvSpPr txBox="1"/>
          <p:nvPr/>
        </p:nvSpPr>
        <p:spPr>
          <a:xfrm>
            <a:off x="6096000" y="3620000"/>
            <a:ext cx="2590800" cy="1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700" b="0">
                <a:solidFill>
                  <a:srgbClr val="888888"/>
                </a:solidFill>
                <a:latin typeface="Inter"/>
              </a:rPr>
              <a:t>RETURN TARGET</a:t>
            </a:r>
          </a:p>
        </p:txBody>
      </p:sp>
      <p:sp>
        <p:nvSpPr>
          <p:cNvPr id="294" name="TextBox 293"/>
          <p:cNvSpPr txBox="1"/>
          <p:nvPr/>
        </p:nvSpPr>
        <p:spPr>
          <a:xfrm>
            <a:off x="6096000" y="3770000"/>
            <a:ext cx="2590800" cy="2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C9A961"/>
                </a:solidFill>
                <a:latin typeface="Inter"/>
              </a:rPr>
              <a:t>20% in 6–9 Months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03_000.png" id="266" name="Google Shape;26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1733550"/>
            <a:ext cx="4048125" cy="7667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2_001.png" id="267" name="Google Shape;267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4875" y="1733550"/>
            <a:ext cx="4048125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3_000.png" id="268" name="Google Shape;26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2643188"/>
            <a:ext cx="4048125" cy="7667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3_000.png" id="269" name="Google Shape;269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14875" y="2643188"/>
            <a:ext cx="4048125" cy="766763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31"/>
          <p:cNvSpPr txBox="1"/>
          <p:nvPr/>
        </p:nvSpPr>
        <p:spPr>
          <a:xfrm>
            <a:off x="2802600" y="1195025"/>
            <a:ext cx="3373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Investment Structure</a:t>
            </a:r>
            <a:endParaRPr sz="700"/>
          </a:p>
        </p:txBody>
      </p:sp>
      <p:sp>
        <p:nvSpPr>
          <p:cNvPr id="271" name="Google Shape;271;p31"/>
          <p:cNvSpPr txBox="1"/>
          <p:nvPr/>
        </p:nvSpPr>
        <p:spPr>
          <a:xfrm>
            <a:off x="590550" y="1966638"/>
            <a:ext cx="11430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MINIMUM INVESTMENT</a:t>
            </a:r>
            <a:endParaRPr sz="700"/>
          </a:p>
        </p:txBody>
      </p:sp>
      <p:sp>
        <p:nvSpPr>
          <p:cNvPr id="272" name="Google Shape;272;p31"/>
          <p:cNvSpPr txBox="1"/>
          <p:nvPr/>
        </p:nvSpPr>
        <p:spPr>
          <a:xfrm>
            <a:off x="4924425" y="1924050"/>
            <a:ext cx="5763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TIMELINE</a:t>
            </a:r>
            <a:endParaRPr sz="700"/>
          </a:p>
        </p:txBody>
      </p:sp>
      <p:sp>
        <p:nvSpPr>
          <p:cNvPr id="273" name="Google Shape;273;p31"/>
          <p:cNvSpPr txBox="1"/>
          <p:nvPr/>
        </p:nvSpPr>
        <p:spPr>
          <a:xfrm>
            <a:off x="590550" y="2109513"/>
            <a:ext cx="10905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$50,000</a:t>
            </a:r>
            <a:endParaRPr sz="700"/>
          </a:p>
        </p:txBody>
      </p:sp>
      <p:sp>
        <p:nvSpPr>
          <p:cNvPr id="274" name="Google Shape;274;p31"/>
          <p:cNvSpPr txBox="1"/>
          <p:nvPr/>
        </p:nvSpPr>
        <p:spPr>
          <a:xfrm>
            <a:off x="4924425" y="2066925"/>
            <a:ext cx="8001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6–9 Months</a:t>
            </a:r>
            <a:endParaRPr sz="700"/>
          </a:p>
        </p:txBody>
      </p:sp>
      <p:sp>
        <p:nvSpPr>
          <p:cNvPr id="275" name="Google Shape;275;p31"/>
          <p:cNvSpPr txBox="1"/>
          <p:nvPr/>
        </p:nvSpPr>
        <p:spPr>
          <a:xfrm>
            <a:off x="4924425" y="2276475"/>
            <a:ext cx="16431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Capital deployment to return distribution</a:t>
            </a:r>
            <a:endParaRPr sz="700"/>
          </a:p>
        </p:txBody>
      </p:sp>
      <p:sp>
        <p:nvSpPr>
          <p:cNvPr id="276" name="Google Shape;276;p31"/>
          <p:cNvSpPr txBox="1"/>
          <p:nvPr/>
        </p:nvSpPr>
        <p:spPr>
          <a:xfrm>
            <a:off x="590550" y="2876275"/>
            <a:ext cx="11715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MAXIMUM INVESTMENT</a:t>
            </a:r>
            <a:endParaRPr sz="700"/>
          </a:p>
        </p:txBody>
      </p:sp>
      <p:sp>
        <p:nvSpPr>
          <p:cNvPr id="277" name="Google Shape;277;p31"/>
          <p:cNvSpPr txBox="1"/>
          <p:nvPr/>
        </p:nvSpPr>
        <p:spPr>
          <a:xfrm>
            <a:off x="590550" y="3019150"/>
            <a:ext cx="13647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$</a:t>
            </a:r>
            <a:r>
              <a:rPr b="1" lang="en" sz="16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2,000,000</a:t>
            </a:r>
            <a:endParaRPr sz="700"/>
          </a:p>
        </p:txBody>
      </p:sp>
      <p:sp>
        <p:nvSpPr>
          <p:cNvPr id="278" name="Google Shape;278;p31"/>
          <p:cNvSpPr txBox="1"/>
          <p:nvPr/>
        </p:nvSpPr>
        <p:spPr>
          <a:xfrm>
            <a:off x="4924425" y="2833688"/>
            <a:ext cx="8763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RETURN TARGET</a:t>
            </a:r>
            <a:endParaRPr sz="700"/>
          </a:p>
        </p:txBody>
      </p:sp>
      <p:sp>
        <p:nvSpPr>
          <p:cNvPr id="279" name="Google Shape;279;p31"/>
          <p:cNvSpPr txBox="1"/>
          <p:nvPr/>
        </p:nvSpPr>
        <p:spPr>
          <a:xfrm>
            <a:off x="4924425" y="2976563"/>
            <a:ext cx="6714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6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20%</a:t>
            </a:r>
            <a:endParaRPr sz="700"/>
          </a:p>
        </p:txBody>
      </p:sp>
      <p:sp>
        <p:nvSpPr>
          <p:cNvPr id="280" name="Google Shape;280;p31"/>
          <p:cNvSpPr txBox="1"/>
          <p:nvPr/>
        </p:nvSpPr>
        <p:spPr>
          <a:xfrm>
            <a:off x="3118200" y="3633933"/>
            <a:ext cx="29076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*Fully Insured &amp; Personally Guaranteed</a:t>
            </a:r>
            <a:endParaRPr sz="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14_001.png" id="285" name="Google Shape;285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3950" y="1356775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4_001.png" id="286" name="Google Shape;286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82934" y="1356775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4_001.png" id="287" name="Google Shape;28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918" y="1356775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4_001.png" id="288" name="Google Shape;288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00855" y="1356775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4_005.png" id="289" name="Google Shape;289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216409" y="2460013"/>
            <a:ext cx="504825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4_006.png" id="290" name="Google Shape;290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71563" y="2465563"/>
            <a:ext cx="523874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4_007.png" id="291" name="Google Shape;291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377500" y="2465488"/>
            <a:ext cx="642938" cy="2381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4_008.png" id="292" name="Google Shape;292;p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531866" y="2459899"/>
            <a:ext cx="571500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32"/>
          <p:cNvSpPr txBox="1"/>
          <p:nvPr/>
        </p:nvSpPr>
        <p:spPr>
          <a:xfrm>
            <a:off x="381000" y="381000"/>
            <a:ext cx="4319588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Timeline</a:t>
            </a:r>
            <a:endParaRPr sz="700"/>
          </a:p>
        </p:txBody>
      </p:sp>
      <p:sp>
        <p:nvSpPr>
          <p:cNvPr id="294" name="Google Shape;294;p32"/>
          <p:cNvSpPr txBox="1"/>
          <p:nvPr/>
        </p:nvSpPr>
        <p:spPr>
          <a:xfrm>
            <a:off x="1300163" y="1473456"/>
            <a:ext cx="2571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endParaRPr sz="700"/>
          </a:p>
        </p:txBody>
      </p:sp>
      <p:sp>
        <p:nvSpPr>
          <p:cNvPr id="295" name="Google Shape;295;p32"/>
          <p:cNvSpPr txBox="1"/>
          <p:nvPr/>
        </p:nvSpPr>
        <p:spPr>
          <a:xfrm>
            <a:off x="3442478" y="1473456"/>
            <a:ext cx="2904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endParaRPr sz="700"/>
          </a:p>
        </p:txBody>
      </p:sp>
      <p:sp>
        <p:nvSpPr>
          <p:cNvPr id="296" name="Google Shape;296;p32"/>
          <p:cNvSpPr txBox="1"/>
          <p:nvPr/>
        </p:nvSpPr>
        <p:spPr>
          <a:xfrm>
            <a:off x="5601462" y="1473456"/>
            <a:ext cx="2904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3</a:t>
            </a:r>
            <a:endParaRPr sz="700"/>
          </a:p>
        </p:txBody>
      </p:sp>
      <p:sp>
        <p:nvSpPr>
          <p:cNvPr id="297" name="Google Shape;297;p32"/>
          <p:cNvSpPr txBox="1"/>
          <p:nvPr/>
        </p:nvSpPr>
        <p:spPr>
          <a:xfrm>
            <a:off x="7758017" y="1473456"/>
            <a:ext cx="2952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endParaRPr sz="700"/>
          </a:p>
        </p:txBody>
      </p:sp>
      <p:sp>
        <p:nvSpPr>
          <p:cNvPr id="298" name="Google Shape;298;p32"/>
          <p:cNvSpPr txBox="1"/>
          <p:nvPr/>
        </p:nvSpPr>
        <p:spPr>
          <a:xfrm>
            <a:off x="392700" y="1910588"/>
            <a:ext cx="18819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Raise Min</a:t>
            </a:r>
            <a:r>
              <a:rPr b="1" lang="en" sz="11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imum</a:t>
            </a:r>
            <a:r>
              <a:rPr b="1" i="0" lang="en" sz="11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 $500,000</a:t>
            </a:r>
            <a:endParaRPr sz="700"/>
          </a:p>
        </p:txBody>
      </p:sp>
      <p:sp>
        <p:nvSpPr>
          <p:cNvPr id="299" name="Google Shape;299;p32"/>
          <p:cNvSpPr txBox="1"/>
          <p:nvPr/>
        </p:nvSpPr>
        <p:spPr>
          <a:xfrm>
            <a:off x="2959303" y="1892824"/>
            <a:ext cx="10524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Deploy Capital</a:t>
            </a:r>
            <a:endParaRPr sz="700"/>
          </a:p>
        </p:txBody>
      </p:sp>
      <p:sp>
        <p:nvSpPr>
          <p:cNvPr id="300" name="Google Shape;300;p32"/>
          <p:cNvSpPr txBox="1"/>
          <p:nvPr/>
        </p:nvSpPr>
        <p:spPr>
          <a:xfrm>
            <a:off x="5067888" y="1911660"/>
            <a:ext cx="12267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1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Inventory </a:t>
            </a:r>
            <a:r>
              <a:rPr b="1" lang="en" sz="11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Lands</a:t>
            </a:r>
            <a:endParaRPr sz="700"/>
          </a:p>
        </p:txBody>
      </p:sp>
      <p:sp>
        <p:nvSpPr>
          <p:cNvPr id="301" name="Google Shape;301;p32"/>
          <p:cNvSpPr txBox="1"/>
          <p:nvPr/>
        </p:nvSpPr>
        <p:spPr>
          <a:xfrm>
            <a:off x="7424967" y="1911650"/>
            <a:ext cx="847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Payback</a:t>
            </a:r>
            <a:endParaRPr sz="700"/>
          </a:p>
        </p:txBody>
      </p:sp>
      <p:sp>
        <p:nvSpPr>
          <p:cNvPr id="302" name="Google Shape;302;p32"/>
          <p:cNvSpPr txBox="1"/>
          <p:nvPr/>
        </p:nvSpPr>
        <p:spPr>
          <a:xfrm>
            <a:off x="3006859" y="2114479"/>
            <a:ext cx="10191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Purchase inventory from brand partners</a:t>
            </a:r>
            <a:endParaRPr sz="700"/>
          </a:p>
        </p:txBody>
      </p:sp>
      <p:sp>
        <p:nvSpPr>
          <p:cNvPr id="303" name="Google Shape;303;p32"/>
          <p:cNvSpPr txBox="1"/>
          <p:nvPr/>
        </p:nvSpPr>
        <p:spPr>
          <a:xfrm>
            <a:off x="833388" y="2143125"/>
            <a:ext cx="10002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Capital commitment from investors</a:t>
            </a:r>
            <a:endParaRPr sz="700"/>
          </a:p>
        </p:txBody>
      </p:sp>
      <p:sp>
        <p:nvSpPr>
          <p:cNvPr id="304" name="Google Shape;304;p32"/>
          <p:cNvSpPr txBox="1"/>
          <p:nvPr/>
        </p:nvSpPr>
        <p:spPr>
          <a:xfrm>
            <a:off x="5217375" y="2120709"/>
            <a:ext cx="9669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Inventory arrives &amp; is processed</a:t>
            </a: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 sz="700"/>
          </a:p>
        </p:txBody>
      </p:sp>
      <p:sp>
        <p:nvSpPr>
          <p:cNvPr id="305" name="Google Shape;305;p32"/>
          <p:cNvSpPr txBox="1"/>
          <p:nvPr/>
        </p:nvSpPr>
        <p:spPr>
          <a:xfrm>
            <a:off x="7279736" y="2109202"/>
            <a:ext cx="1138200" cy="3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Rebates are collected, and principal is paid back.</a:t>
            </a:r>
            <a:endParaRPr sz="700"/>
          </a:p>
        </p:txBody>
      </p:sp>
      <p:sp>
        <p:nvSpPr>
          <p:cNvPr id="306" name="Google Shape;306;p32"/>
          <p:cNvSpPr txBox="1"/>
          <p:nvPr/>
        </p:nvSpPr>
        <p:spPr>
          <a:xfrm>
            <a:off x="3330709" y="2531450"/>
            <a:ext cx="4857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Month 1</a:t>
            </a:r>
            <a:endParaRPr sz="700"/>
          </a:p>
        </p:txBody>
      </p:sp>
      <p:sp>
        <p:nvSpPr>
          <p:cNvPr id="307" name="Google Shape;307;p32"/>
          <p:cNvSpPr txBox="1"/>
          <p:nvPr/>
        </p:nvSpPr>
        <p:spPr>
          <a:xfrm>
            <a:off x="1176263" y="2533493"/>
            <a:ext cx="5049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Month 0</a:t>
            </a:r>
            <a:endParaRPr sz="700"/>
          </a:p>
        </p:txBody>
      </p:sp>
      <p:sp>
        <p:nvSpPr>
          <p:cNvPr id="308" name="Google Shape;308;p32"/>
          <p:cNvSpPr txBox="1"/>
          <p:nvPr/>
        </p:nvSpPr>
        <p:spPr>
          <a:xfrm>
            <a:off x="5491800" y="2536925"/>
            <a:ext cx="6240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Months 2-3</a:t>
            </a:r>
            <a:endParaRPr sz="700"/>
          </a:p>
        </p:txBody>
      </p:sp>
      <p:sp>
        <p:nvSpPr>
          <p:cNvPr id="309" name="Google Shape;309;p32"/>
          <p:cNvSpPr txBox="1"/>
          <p:nvPr/>
        </p:nvSpPr>
        <p:spPr>
          <a:xfrm>
            <a:off x="7646166" y="2531336"/>
            <a:ext cx="5526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Months 6–9*</a:t>
            </a:r>
            <a:endParaRPr sz="700"/>
          </a:p>
        </p:txBody>
      </p:sp>
      <p:sp>
        <p:nvSpPr>
          <p:cNvPr id="310" name="Google Shape;310;p32"/>
          <p:cNvSpPr txBox="1"/>
          <p:nvPr/>
        </p:nvSpPr>
        <p:spPr>
          <a:xfrm>
            <a:off x="7036544" y="2767950"/>
            <a:ext cx="15477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* Up to 9 months in case of shipping delays</a:t>
            </a:r>
            <a:endParaRPr sz="700"/>
          </a:p>
        </p:txBody>
      </p:sp>
      <p:sp>
        <p:nvSpPr>
          <p:cNvPr id="311" name="Google Shape;311;p32"/>
          <p:cNvSpPr txBox="1"/>
          <p:nvPr/>
        </p:nvSpPr>
        <p:spPr>
          <a:xfrm>
            <a:off x="1268635" y="3986213"/>
            <a:ext cx="1009650" cy="95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CAPITAL DEPLOYED</a:t>
            </a:r>
            <a:endParaRPr sz="700"/>
          </a:p>
        </p:txBody>
      </p:sp>
      <p:sp>
        <p:nvSpPr>
          <p:cNvPr id="312" name="Google Shape;312;p32"/>
          <p:cNvSpPr txBox="1"/>
          <p:nvPr/>
        </p:nvSpPr>
        <p:spPr>
          <a:xfrm>
            <a:off x="3443907" y="3986213"/>
            <a:ext cx="995363" cy="95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EXPECTED RETURN</a:t>
            </a:r>
            <a:endParaRPr sz="700"/>
          </a:p>
        </p:txBody>
      </p:sp>
      <p:sp>
        <p:nvSpPr>
          <p:cNvPr id="313" name="Google Shape;313;p32"/>
          <p:cNvSpPr txBox="1"/>
          <p:nvPr/>
        </p:nvSpPr>
        <p:spPr>
          <a:xfrm>
            <a:off x="5604891" y="3986213"/>
            <a:ext cx="681038" cy="95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ROI TARGET</a:t>
            </a:r>
            <a:endParaRPr sz="700"/>
          </a:p>
        </p:txBody>
      </p:sp>
      <p:sp>
        <p:nvSpPr>
          <p:cNvPr id="314" name="Google Shape;314;p32"/>
          <p:cNvSpPr txBox="1"/>
          <p:nvPr/>
        </p:nvSpPr>
        <p:spPr>
          <a:xfrm>
            <a:off x="7480125" y="3986213"/>
            <a:ext cx="576263" cy="95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TIMELINE</a:t>
            </a:r>
            <a:endParaRPr sz="700"/>
          </a:p>
        </p:txBody>
      </p:sp>
      <p:sp>
        <p:nvSpPr>
          <p:cNvPr id="315" name="Google Shape;315;p32"/>
          <p:cNvSpPr txBox="1"/>
          <p:nvPr/>
        </p:nvSpPr>
        <p:spPr>
          <a:xfrm>
            <a:off x="1378172" y="4119562"/>
            <a:ext cx="790575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~$1.5M</a:t>
            </a:r>
            <a:endParaRPr sz="700"/>
          </a:p>
        </p:txBody>
      </p:sp>
      <p:sp>
        <p:nvSpPr>
          <p:cNvPr id="316" name="Google Shape;316;p32"/>
          <p:cNvSpPr txBox="1"/>
          <p:nvPr/>
        </p:nvSpPr>
        <p:spPr>
          <a:xfrm>
            <a:off x="3562969" y="4119562"/>
            <a:ext cx="757238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~$300K</a:t>
            </a:r>
            <a:endParaRPr sz="700"/>
          </a:p>
        </p:txBody>
      </p:sp>
      <p:sp>
        <p:nvSpPr>
          <p:cNvPr id="317" name="Google Shape;317;p32"/>
          <p:cNvSpPr txBox="1"/>
          <p:nvPr/>
        </p:nvSpPr>
        <p:spPr>
          <a:xfrm>
            <a:off x="5642991" y="4119562"/>
            <a:ext cx="604838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20%</a:t>
            </a:r>
            <a:endParaRPr sz="700"/>
          </a:p>
        </p:txBody>
      </p:sp>
      <p:sp>
        <p:nvSpPr>
          <p:cNvPr id="318" name="Google Shape;318;p32"/>
          <p:cNvSpPr txBox="1"/>
          <p:nvPr/>
        </p:nvSpPr>
        <p:spPr>
          <a:xfrm>
            <a:off x="7326550" y="4119562"/>
            <a:ext cx="883413" cy="2095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6–9 MO</a:t>
            </a:r>
            <a:endParaRPr sz="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07_000.png" id="323" name="Google Shape;32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938225"/>
            <a:ext cx="4048125" cy="831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7_001.png" id="324" name="Google Shape;324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000" y="1874294"/>
            <a:ext cx="4048125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7_005.png" id="325" name="Google Shape;325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1000" y="3114806"/>
            <a:ext cx="4048125" cy="1114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3"/>
          <p:cNvSpPr txBox="1"/>
          <p:nvPr/>
        </p:nvSpPr>
        <p:spPr>
          <a:xfrm>
            <a:off x="381000" y="381000"/>
            <a:ext cx="53076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Track Record - Q2, 2025</a:t>
            </a:r>
            <a:endParaRPr sz="700"/>
          </a:p>
        </p:txBody>
      </p:sp>
      <p:sp>
        <p:nvSpPr>
          <p:cNvPr id="327" name="Google Shape;327;p33"/>
          <p:cNvSpPr txBox="1"/>
          <p:nvPr/>
        </p:nvSpPr>
        <p:spPr>
          <a:xfrm>
            <a:off x="571500" y="1147763"/>
            <a:ext cx="10716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BRAND PARTNERSHIP</a:t>
            </a:r>
            <a:endParaRPr sz="700"/>
          </a:p>
        </p:txBody>
      </p:sp>
      <p:sp>
        <p:nvSpPr>
          <p:cNvPr id="328" name="Google Shape;328;p33"/>
          <p:cNvSpPr txBox="1"/>
          <p:nvPr/>
        </p:nvSpPr>
        <p:spPr>
          <a:xfrm>
            <a:off x="571500" y="1290638"/>
            <a:ext cx="18525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Supplement Brand</a:t>
            </a:r>
            <a:endParaRPr sz="700"/>
          </a:p>
        </p:txBody>
      </p:sp>
      <p:sp>
        <p:nvSpPr>
          <p:cNvPr id="329" name="Google Shape;329;p33"/>
          <p:cNvSpPr txBox="1"/>
          <p:nvPr/>
        </p:nvSpPr>
        <p:spPr>
          <a:xfrm>
            <a:off x="2033588" y="2112419"/>
            <a:ext cx="9525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REBATE RETURN</a:t>
            </a:r>
            <a:endParaRPr sz="700"/>
          </a:p>
        </p:txBody>
      </p:sp>
      <p:sp>
        <p:nvSpPr>
          <p:cNvPr id="330" name="Google Shape;330;p33"/>
          <p:cNvSpPr txBox="1"/>
          <p:nvPr/>
        </p:nvSpPr>
        <p:spPr>
          <a:xfrm>
            <a:off x="1816894" y="2283869"/>
            <a:ext cx="13953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$</a:t>
            </a:r>
            <a:r>
              <a:rPr b="1" lang="en" sz="21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40,000</a:t>
            </a:r>
            <a:endParaRPr sz="700"/>
          </a:p>
        </p:txBody>
      </p:sp>
      <p:sp>
        <p:nvSpPr>
          <p:cNvPr id="331" name="Google Shape;331;p33"/>
          <p:cNvSpPr txBox="1"/>
          <p:nvPr/>
        </p:nvSpPr>
        <p:spPr>
          <a:xfrm>
            <a:off x="2043113" y="2655344"/>
            <a:ext cx="9333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20% of $200,000</a:t>
            </a:r>
            <a:endParaRPr sz="700"/>
          </a:p>
        </p:txBody>
      </p:sp>
      <p:sp>
        <p:nvSpPr>
          <p:cNvPr id="332" name="Google Shape;332;p33"/>
          <p:cNvSpPr txBox="1"/>
          <p:nvPr/>
        </p:nvSpPr>
        <p:spPr>
          <a:xfrm>
            <a:off x="571500" y="1516875"/>
            <a:ext cx="370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r>
              <a:rPr lang="en" sz="8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 $200k in pre-paid inventory; $200k “Gap” Raised @ 20% in 6 months. </a:t>
            </a:r>
            <a:endParaRPr sz="700"/>
          </a:p>
        </p:txBody>
      </p:sp>
      <p:sp>
        <p:nvSpPr>
          <p:cNvPr id="333" name="Google Shape;333;p33"/>
          <p:cNvSpPr txBox="1"/>
          <p:nvPr/>
        </p:nvSpPr>
        <p:spPr>
          <a:xfrm>
            <a:off x="2055019" y="3352931"/>
            <a:ext cx="8907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TOTAL RETURN</a:t>
            </a:r>
            <a:r>
              <a:rPr b="1" lang="en" sz="700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ED</a:t>
            </a:r>
            <a:endParaRPr sz="700"/>
          </a:p>
        </p:txBody>
      </p:sp>
      <p:sp>
        <p:nvSpPr>
          <p:cNvPr id="334" name="Google Shape;334;p33"/>
          <p:cNvSpPr txBox="1"/>
          <p:nvPr/>
        </p:nvSpPr>
        <p:spPr>
          <a:xfrm>
            <a:off x="1809750" y="3524381"/>
            <a:ext cx="1390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$2</a:t>
            </a:r>
            <a:r>
              <a:rPr b="1" lang="en" sz="2100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4</a:t>
            </a:r>
            <a:r>
              <a:rPr b="1" i="0" lang="en" sz="21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0,000</a:t>
            </a:r>
            <a:endParaRPr sz="700"/>
          </a:p>
        </p:txBody>
      </p:sp>
      <p:sp>
        <p:nvSpPr>
          <p:cNvPr id="335" name="Google Shape;335;p33"/>
          <p:cNvSpPr txBox="1"/>
          <p:nvPr/>
        </p:nvSpPr>
        <p:spPr>
          <a:xfrm>
            <a:off x="1912144" y="3895856"/>
            <a:ext cx="11763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Principal + Rebates</a:t>
            </a:r>
            <a:endParaRPr sz="700"/>
          </a:p>
        </p:txBody>
      </p:sp>
      <p:pic>
        <p:nvPicPr>
          <p:cNvPr id="336" name="Google Shape;336;p33" title="Need to backup paper documents.jpeg"/>
          <p:cNvPicPr preferRelativeResize="0"/>
          <p:nvPr/>
        </p:nvPicPr>
        <p:blipFill rotWithShape="1">
          <a:blip r:embed="rId7">
            <a:alphaModFix/>
          </a:blip>
          <a:srcRect b="74203" l="9980" r="8745" t="8668"/>
          <a:stretch/>
        </p:blipFill>
        <p:spPr>
          <a:xfrm>
            <a:off x="4608525" y="2636440"/>
            <a:ext cx="3174476" cy="8690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3" title="IMG_4918.jpeg"/>
          <p:cNvPicPr preferRelativeResize="0"/>
          <p:nvPr/>
        </p:nvPicPr>
        <p:blipFill rotWithShape="1">
          <a:blip r:embed="rId8">
            <a:alphaModFix/>
          </a:blip>
          <a:srcRect b="73673" l="10002" r="7545" t="9177"/>
          <a:stretch/>
        </p:blipFill>
        <p:spPr>
          <a:xfrm>
            <a:off x="4602701" y="615197"/>
            <a:ext cx="3174486" cy="861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3" title="IMG_4918.jpeg"/>
          <p:cNvPicPr preferRelativeResize="0"/>
          <p:nvPr/>
        </p:nvPicPr>
        <p:blipFill rotWithShape="1">
          <a:blip r:embed="rId8">
            <a:alphaModFix/>
          </a:blip>
          <a:srcRect b="39257" l="10909" r="6638" t="39145"/>
          <a:stretch/>
        </p:blipFill>
        <p:spPr>
          <a:xfrm>
            <a:off x="4608525" y="1488174"/>
            <a:ext cx="3174476" cy="10851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3" title="Need to backup paper documents.jpeg"/>
          <p:cNvPicPr preferRelativeResize="0"/>
          <p:nvPr/>
        </p:nvPicPr>
        <p:blipFill rotWithShape="1">
          <a:blip r:embed="rId7">
            <a:alphaModFix/>
          </a:blip>
          <a:srcRect b="39524" l="9980" r="8745" t="38509"/>
          <a:stretch/>
        </p:blipFill>
        <p:spPr>
          <a:xfrm>
            <a:off x="4612155" y="3514918"/>
            <a:ext cx="3174476" cy="1114426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3"/>
          <p:cNvSpPr/>
          <p:nvPr/>
        </p:nvSpPr>
        <p:spPr>
          <a:xfrm>
            <a:off x="6624763" y="3991257"/>
            <a:ext cx="501000" cy="201600"/>
          </a:xfrm>
          <a:prstGeom prst="ellipse">
            <a:avLst/>
          </a:prstGeom>
          <a:noFill/>
          <a:ln cap="flat" cmpd="sng" w="9525">
            <a:solidFill>
              <a:srgbClr val="C9A9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33"/>
          <p:cNvSpPr/>
          <p:nvPr/>
        </p:nvSpPr>
        <p:spPr>
          <a:xfrm>
            <a:off x="6592802" y="1932232"/>
            <a:ext cx="501000" cy="201600"/>
          </a:xfrm>
          <a:prstGeom prst="ellipse">
            <a:avLst/>
          </a:prstGeom>
          <a:noFill/>
          <a:ln cap="flat" cmpd="sng" w="9525">
            <a:solidFill>
              <a:srgbClr val="C9A9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33"/>
          <p:cNvSpPr/>
          <p:nvPr/>
        </p:nvSpPr>
        <p:spPr>
          <a:xfrm>
            <a:off x="4648700" y="2489800"/>
            <a:ext cx="307200" cy="81900"/>
          </a:xfrm>
          <a:prstGeom prst="rect">
            <a:avLst/>
          </a:prstGeom>
          <a:solidFill>
            <a:srgbClr val="C9A961">
              <a:alpha val="41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33"/>
          <p:cNvSpPr/>
          <p:nvPr/>
        </p:nvSpPr>
        <p:spPr>
          <a:xfrm>
            <a:off x="4678175" y="4547450"/>
            <a:ext cx="466800" cy="81900"/>
          </a:xfrm>
          <a:prstGeom prst="rect">
            <a:avLst/>
          </a:prstGeom>
          <a:solidFill>
            <a:srgbClr val="C9A961">
              <a:alpha val="411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33"/>
          <p:cNvSpPr txBox="1"/>
          <p:nvPr/>
        </p:nvSpPr>
        <p:spPr>
          <a:xfrm>
            <a:off x="330293" y="4317342"/>
            <a:ext cx="41910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*Brand &amp; Product Specifics Available Upon Signature of NDA &amp; Non-Solicitation.</a:t>
            </a:r>
            <a:endParaRPr sz="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07_000.png" id="349" name="Google Shape;349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1000" y="938225"/>
            <a:ext cx="4048125" cy="8310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7_001.png" id="350" name="Google Shape;350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000" y="1867144"/>
            <a:ext cx="4048125" cy="1114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07_005.png" id="351" name="Google Shape;351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1000" y="3107656"/>
            <a:ext cx="4048125" cy="1114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4"/>
          <p:cNvSpPr txBox="1"/>
          <p:nvPr/>
        </p:nvSpPr>
        <p:spPr>
          <a:xfrm>
            <a:off x="381000" y="381000"/>
            <a:ext cx="7501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Track Record Q4, 2025 - In Progress</a:t>
            </a:r>
            <a:endParaRPr sz="700"/>
          </a:p>
        </p:txBody>
      </p:sp>
      <p:sp>
        <p:nvSpPr>
          <p:cNvPr id="353" name="Google Shape;353;p34"/>
          <p:cNvSpPr txBox="1"/>
          <p:nvPr/>
        </p:nvSpPr>
        <p:spPr>
          <a:xfrm>
            <a:off x="571500" y="1147763"/>
            <a:ext cx="10716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BRAND PARTNERSHIP</a:t>
            </a:r>
            <a:endParaRPr sz="700"/>
          </a:p>
        </p:txBody>
      </p:sp>
      <p:sp>
        <p:nvSpPr>
          <p:cNvPr id="354" name="Google Shape;354;p34"/>
          <p:cNvSpPr txBox="1"/>
          <p:nvPr/>
        </p:nvSpPr>
        <p:spPr>
          <a:xfrm>
            <a:off x="571500" y="1290652"/>
            <a:ext cx="3561900" cy="2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2 Brands: Supplement &amp; Home Office Goods</a:t>
            </a:r>
            <a:endParaRPr sz="700"/>
          </a:p>
        </p:txBody>
      </p:sp>
      <p:sp>
        <p:nvSpPr>
          <p:cNvPr id="355" name="Google Shape;355;p34"/>
          <p:cNvSpPr txBox="1"/>
          <p:nvPr/>
        </p:nvSpPr>
        <p:spPr>
          <a:xfrm>
            <a:off x="2033588" y="2105269"/>
            <a:ext cx="9525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REBATE RETURN</a:t>
            </a:r>
            <a:endParaRPr sz="700"/>
          </a:p>
        </p:txBody>
      </p:sp>
      <p:sp>
        <p:nvSpPr>
          <p:cNvPr id="356" name="Google Shape;356;p34"/>
          <p:cNvSpPr txBox="1"/>
          <p:nvPr/>
        </p:nvSpPr>
        <p:spPr>
          <a:xfrm>
            <a:off x="1816894" y="2276719"/>
            <a:ext cx="13953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$</a:t>
            </a:r>
            <a:r>
              <a:rPr b="1" lang="en" sz="21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190,000</a:t>
            </a:r>
            <a:endParaRPr sz="700"/>
          </a:p>
        </p:txBody>
      </p:sp>
      <p:sp>
        <p:nvSpPr>
          <p:cNvPr id="357" name="Google Shape;357;p34"/>
          <p:cNvSpPr txBox="1"/>
          <p:nvPr/>
        </p:nvSpPr>
        <p:spPr>
          <a:xfrm>
            <a:off x="2043113" y="2648194"/>
            <a:ext cx="9333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20% of $950k order</a:t>
            </a:r>
            <a:endParaRPr sz="700"/>
          </a:p>
        </p:txBody>
      </p:sp>
      <p:sp>
        <p:nvSpPr>
          <p:cNvPr id="358" name="Google Shape;358;p34"/>
          <p:cNvSpPr txBox="1"/>
          <p:nvPr/>
        </p:nvSpPr>
        <p:spPr>
          <a:xfrm>
            <a:off x="571500" y="1516875"/>
            <a:ext cx="23100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•</a:t>
            </a:r>
            <a:r>
              <a:rPr lang="en" sz="8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 $950k Raised @ 20%, 6 Months</a:t>
            </a:r>
            <a:endParaRPr sz="700"/>
          </a:p>
        </p:txBody>
      </p:sp>
      <p:sp>
        <p:nvSpPr>
          <p:cNvPr id="359" name="Google Shape;359;p34"/>
          <p:cNvSpPr txBox="1"/>
          <p:nvPr/>
        </p:nvSpPr>
        <p:spPr>
          <a:xfrm>
            <a:off x="1874125" y="3345772"/>
            <a:ext cx="12441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TOTAL </a:t>
            </a:r>
            <a:r>
              <a:rPr b="1" lang="en" sz="700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PROJECTED </a:t>
            </a:r>
            <a:r>
              <a:rPr b="1" i="0" lang="en" sz="7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RETURN</a:t>
            </a:r>
            <a:endParaRPr sz="700"/>
          </a:p>
        </p:txBody>
      </p:sp>
      <p:sp>
        <p:nvSpPr>
          <p:cNvPr id="360" name="Google Shape;360;p34"/>
          <p:cNvSpPr txBox="1"/>
          <p:nvPr/>
        </p:nvSpPr>
        <p:spPr>
          <a:xfrm>
            <a:off x="1733050" y="3517225"/>
            <a:ext cx="1541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$1,140,000</a:t>
            </a:r>
            <a:endParaRPr sz="700"/>
          </a:p>
        </p:txBody>
      </p:sp>
      <p:sp>
        <p:nvSpPr>
          <p:cNvPr id="361" name="Google Shape;361;p34"/>
          <p:cNvSpPr txBox="1"/>
          <p:nvPr/>
        </p:nvSpPr>
        <p:spPr>
          <a:xfrm>
            <a:off x="1912144" y="3888706"/>
            <a:ext cx="11763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Principal &amp; Rebate</a:t>
            </a:r>
            <a:endParaRPr sz="700"/>
          </a:p>
        </p:txBody>
      </p:sp>
      <p:pic>
        <p:nvPicPr>
          <p:cNvPr id="362" name="Google Shape;362;p34" title="po 1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86727" y="938199"/>
            <a:ext cx="2342665" cy="3283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3" name="Google Shape;363;p34" title="po 1 sup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86727" y="938199"/>
            <a:ext cx="1258405" cy="484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4" title="po 1 sup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86727" y="1391072"/>
            <a:ext cx="1330939" cy="484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4" title="IBAN REDACTED PO 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024003" y="1633248"/>
            <a:ext cx="805399" cy="152072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4"/>
          <p:cNvSpPr/>
          <p:nvPr/>
        </p:nvSpPr>
        <p:spPr>
          <a:xfrm>
            <a:off x="5891044" y="3902745"/>
            <a:ext cx="315900" cy="114300"/>
          </a:xfrm>
          <a:prstGeom prst="ellipse">
            <a:avLst/>
          </a:prstGeom>
          <a:noFill/>
          <a:ln cap="flat" cmpd="sng" w="9525">
            <a:solidFill>
              <a:srgbClr val="C9A9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67" name="Google Shape;367;p34" title="po 2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834134" y="943161"/>
            <a:ext cx="2310000" cy="3277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4" title="po 1 sup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49017" y="1076686"/>
            <a:ext cx="1427250" cy="58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4" title="po 1 sup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916284" y="1760085"/>
            <a:ext cx="653375" cy="19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4" title="redacted.png"/>
          <p:cNvPicPr preferRelativeResize="0"/>
          <p:nvPr/>
        </p:nvPicPr>
        <p:blipFill rotWithShape="1">
          <a:blip r:embed="rId11">
            <a:alphaModFix/>
          </a:blip>
          <a:srcRect b="8112" l="0" r="0" t="4476"/>
          <a:stretch/>
        </p:blipFill>
        <p:spPr>
          <a:xfrm>
            <a:off x="7363339" y="2029036"/>
            <a:ext cx="653375" cy="143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4" title="redacted 2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128434" y="2022936"/>
            <a:ext cx="534675" cy="1436676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4"/>
          <p:cNvSpPr/>
          <p:nvPr/>
        </p:nvSpPr>
        <p:spPr>
          <a:xfrm>
            <a:off x="8227236" y="3719974"/>
            <a:ext cx="315900" cy="114300"/>
          </a:xfrm>
          <a:prstGeom prst="ellipse">
            <a:avLst/>
          </a:prstGeom>
          <a:noFill/>
          <a:ln cap="flat" cmpd="sng" w="9525">
            <a:solidFill>
              <a:srgbClr val="C9A9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34"/>
          <p:cNvSpPr txBox="1"/>
          <p:nvPr/>
        </p:nvSpPr>
        <p:spPr>
          <a:xfrm>
            <a:off x="330293" y="4317342"/>
            <a:ext cx="41910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*Brand &amp; Product Specifics, All Purchase Orders, and Real Time Delivery Status </a:t>
            </a:r>
            <a:br>
              <a:rPr b="1" lang="en" sz="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</a:br>
            <a:r>
              <a:rPr b="1" lang="en" sz="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Available Upon Signature of NDA &amp; Non-Solicitation.</a:t>
            </a:r>
            <a:endParaRPr sz="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35"/>
          <p:cNvSpPr txBox="1"/>
          <p:nvPr/>
        </p:nvSpPr>
        <p:spPr>
          <a:xfrm>
            <a:off x="2847900" y="589375"/>
            <a:ext cx="3448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Future Opportunity</a:t>
            </a:r>
            <a:endParaRPr sz="700"/>
          </a:p>
        </p:txBody>
      </p:sp>
      <p:sp>
        <p:nvSpPr>
          <p:cNvPr id="379" name="Google Shape;379;p35"/>
          <p:cNvSpPr txBox="1"/>
          <p:nvPr/>
        </p:nvSpPr>
        <p:spPr>
          <a:xfrm>
            <a:off x="864575" y="1753328"/>
            <a:ext cx="2116800" cy="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75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50+ Brand Deals in Pipeline</a:t>
            </a:r>
            <a:endParaRPr b="1" sz="853"/>
          </a:p>
        </p:txBody>
      </p:sp>
      <p:sp>
        <p:nvSpPr>
          <p:cNvPr id="380" name="Google Shape;380;p35"/>
          <p:cNvSpPr txBox="1"/>
          <p:nvPr/>
        </p:nvSpPr>
        <p:spPr>
          <a:xfrm>
            <a:off x="2489550" y="992000"/>
            <a:ext cx="4164900" cy="1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Active pipeline of verified brand deals ready for capital deployment - representing opportunities for repeated or compounded participation over the next </a:t>
            </a:r>
            <a:r>
              <a:rPr lang="en" sz="8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24-36 months.</a:t>
            </a:r>
            <a:endParaRPr sz="800">
              <a:solidFill>
                <a:srgbClr val="C9A961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sz="8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381" name="Google Shape;381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875" y="1608051"/>
            <a:ext cx="487400" cy="53615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5"/>
          <p:cNvSpPr txBox="1"/>
          <p:nvPr/>
        </p:nvSpPr>
        <p:spPr>
          <a:xfrm>
            <a:off x="857310" y="1912689"/>
            <a:ext cx="40308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31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Over </a:t>
            </a:r>
            <a:r>
              <a:rPr lang="en" sz="731">
                <a:solidFill>
                  <a:srgbClr val="DDA23C"/>
                </a:solidFill>
                <a:latin typeface="Inter"/>
                <a:ea typeface="Inter"/>
                <a:cs typeface="Inter"/>
                <a:sym typeface="Inter"/>
              </a:rPr>
              <a:t>50+ verified brands</a:t>
            </a:r>
            <a:r>
              <a:rPr lang="en" sz="731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, with substantial distribution, and similar rebate structures.</a:t>
            </a:r>
            <a:endParaRPr sz="609"/>
          </a:p>
        </p:txBody>
      </p:sp>
      <p:pic>
        <p:nvPicPr>
          <p:cNvPr id="383" name="Google Shape;383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9004" y="2297875"/>
            <a:ext cx="435475" cy="442061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5"/>
          <p:cNvSpPr txBox="1"/>
          <p:nvPr/>
        </p:nvSpPr>
        <p:spPr>
          <a:xfrm>
            <a:off x="871850" y="2327675"/>
            <a:ext cx="3525300" cy="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75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$25M+ Deployable Toward New Brand Deals</a:t>
            </a:r>
            <a:endParaRPr b="1" sz="853"/>
          </a:p>
        </p:txBody>
      </p:sp>
      <p:sp>
        <p:nvSpPr>
          <p:cNvPr id="385" name="Google Shape;385;p35"/>
          <p:cNvSpPr txBox="1"/>
          <p:nvPr/>
        </p:nvSpPr>
        <p:spPr>
          <a:xfrm>
            <a:off x="864585" y="2487039"/>
            <a:ext cx="40308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6CFC2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The pipeline represents over </a:t>
            </a:r>
            <a:r>
              <a:rPr lang="en" sz="700">
                <a:solidFill>
                  <a:srgbClr val="DDA23C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$25 million in deployable capital</a:t>
            </a:r>
            <a:r>
              <a:rPr lang="en" sz="700">
                <a:solidFill>
                  <a:srgbClr val="D6CFC2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 across these deals — constrained only by our current capacity, not by demand.</a:t>
            </a:r>
            <a:endParaRPr sz="109"/>
          </a:p>
        </p:txBody>
      </p:sp>
      <p:pic>
        <p:nvPicPr>
          <p:cNvPr id="386" name="Google Shape;386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0999" y="2921554"/>
            <a:ext cx="435475" cy="442061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35"/>
          <p:cNvSpPr txBox="1"/>
          <p:nvPr/>
        </p:nvSpPr>
        <p:spPr>
          <a:xfrm>
            <a:off x="873845" y="2951355"/>
            <a:ext cx="3525300" cy="1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75">
                <a:solidFill>
                  <a:srgbClr val="DDA23C"/>
                </a:solidFill>
                <a:latin typeface="Inter"/>
                <a:ea typeface="Inter"/>
                <a:cs typeface="Inter"/>
                <a:sym typeface="Inter"/>
              </a:rPr>
              <a:t>$5M+ In Potential Rebate Revenue</a:t>
            </a:r>
            <a:endParaRPr b="1" sz="853">
              <a:solidFill>
                <a:srgbClr val="DDA23C"/>
              </a:solidFill>
            </a:endParaRPr>
          </a:p>
        </p:txBody>
      </p:sp>
      <p:sp>
        <p:nvSpPr>
          <p:cNvPr id="388" name="Google Shape;388;p35"/>
          <p:cNvSpPr txBox="1"/>
          <p:nvPr/>
        </p:nvSpPr>
        <p:spPr>
          <a:xfrm>
            <a:off x="866580" y="3110718"/>
            <a:ext cx="4030800" cy="13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6CFC2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These deals carry over </a:t>
            </a:r>
            <a:r>
              <a:rPr lang="en" sz="700">
                <a:solidFill>
                  <a:srgbClr val="DDA23C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$5 million in potential rebate revenue </a:t>
            </a:r>
            <a:r>
              <a:rPr lang="en" sz="700">
                <a:solidFill>
                  <a:srgbClr val="D6CFC2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— </a:t>
            </a:r>
            <a:r>
              <a:rPr lang="en" sz="700">
                <a:solidFill>
                  <a:srgbClr val="D6CFC2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the profit center to investors on this deal structure.</a:t>
            </a:r>
            <a:endParaRPr sz="100">
              <a:solidFill>
                <a:srgbClr val="D6CFC2"/>
              </a:solidFill>
            </a:endParaRPr>
          </a:p>
        </p:txBody>
      </p:sp>
      <p:pic>
        <p:nvPicPr>
          <p:cNvPr id="389" name="Google Shape;389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6987" y="2921207"/>
            <a:ext cx="487400" cy="451165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35"/>
          <p:cNvSpPr txBox="1"/>
          <p:nvPr/>
        </p:nvSpPr>
        <p:spPr>
          <a:xfrm>
            <a:off x="353875" y="3421675"/>
            <a:ext cx="4698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600">
                <a:solidFill>
                  <a:srgbClr val="8C8073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* </a:t>
            </a:r>
            <a:r>
              <a:rPr i="1" lang="en" sz="600">
                <a:solidFill>
                  <a:srgbClr val="8C8073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The broader market contains </a:t>
            </a:r>
            <a:r>
              <a:rPr i="1" lang="en" sz="600">
                <a:solidFill>
                  <a:srgbClr val="EBE7E0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thousands of viable brand deals</a:t>
            </a:r>
            <a:r>
              <a:rPr i="1" lang="en" sz="600">
                <a:solidFill>
                  <a:srgbClr val="8C8073"/>
                </a:solidFill>
                <a:highlight>
                  <a:srgbClr val="110F0E"/>
                </a:highlight>
                <a:latin typeface="Inter"/>
                <a:ea typeface="Inter"/>
                <a:cs typeface="Inter"/>
                <a:sym typeface="Inter"/>
              </a:rPr>
              <a:t> representing a multiple nine-figure monthly product volume. Scaling into this requires expanding distribution capacity — but the deals are on the table and the demand is there.</a:t>
            </a:r>
            <a:endParaRPr sz="800"/>
          </a:p>
        </p:txBody>
      </p:sp>
      <p:pic>
        <p:nvPicPr>
          <p:cNvPr id="391" name="Google Shape;391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60872" y="1590635"/>
            <a:ext cx="3749967" cy="148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135417" y="3031484"/>
            <a:ext cx="3775424" cy="93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3875" y="4308750"/>
            <a:ext cx="8463375" cy="610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10_000.png" id="398" name="Google Shape;398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950" y="1657413"/>
            <a:ext cx="4095750" cy="11477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0_000.png" id="399" name="Google Shape;399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8275" y="1657413"/>
            <a:ext cx="4095750" cy="11477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0_000.png" id="400" name="Google Shape;400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33075" y="2995788"/>
            <a:ext cx="4095750" cy="1147763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6"/>
          <p:cNvSpPr txBox="1"/>
          <p:nvPr/>
        </p:nvSpPr>
        <p:spPr>
          <a:xfrm>
            <a:off x="2081063" y="999950"/>
            <a:ext cx="49998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Risk</a:t>
            </a: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, Mitigation, Common Q’s</a:t>
            </a:r>
            <a:endParaRPr sz="700"/>
          </a:p>
        </p:txBody>
      </p:sp>
      <p:sp>
        <p:nvSpPr>
          <p:cNvPr id="402" name="Google Shape;402;p36"/>
          <p:cNvSpPr txBox="1"/>
          <p:nvPr/>
        </p:nvSpPr>
        <p:spPr>
          <a:xfrm>
            <a:off x="599500" y="1847926"/>
            <a:ext cx="20043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Shipping Delays</a:t>
            </a:r>
            <a:endParaRPr sz="700"/>
          </a:p>
        </p:txBody>
      </p:sp>
      <p:sp>
        <p:nvSpPr>
          <p:cNvPr id="403" name="Google Shape;403;p36"/>
          <p:cNvSpPr txBox="1"/>
          <p:nvPr/>
        </p:nvSpPr>
        <p:spPr>
          <a:xfrm>
            <a:off x="599500" y="2081275"/>
            <a:ext cx="36339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Shipping typically takes 2 to 3 months, with occasional 1 to 2 month delays. We underwrite to a 6–9 month payback window to absorb normal delays, meaning returns may be pushed out but principal is not at risk.</a:t>
            </a:r>
            <a:endParaRPr sz="700">
              <a:solidFill>
                <a:srgbClr val="C9A961"/>
              </a:solidFill>
            </a:endParaRPr>
          </a:p>
        </p:txBody>
      </p:sp>
      <p:sp>
        <p:nvSpPr>
          <p:cNvPr id="404" name="Google Shape;404;p36"/>
          <p:cNvSpPr txBox="1"/>
          <p:nvPr/>
        </p:nvSpPr>
        <p:spPr>
          <a:xfrm>
            <a:off x="4867825" y="1847913"/>
            <a:ext cx="20544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Shipping Damage</a:t>
            </a:r>
            <a:endParaRPr sz="700"/>
          </a:p>
        </p:txBody>
      </p:sp>
      <p:sp>
        <p:nvSpPr>
          <p:cNvPr id="405" name="Google Shape;405;p36"/>
          <p:cNvSpPr txBox="1"/>
          <p:nvPr/>
        </p:nvSpPr>
        <p:spPr>
          <a:xfrm>
            <a:off x="4867825" y="2081291"/>
            <a:ext cx="3481500" cy="1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Catastrophic loss or damage during shipping is possible, but all pallet orders are fully insured due to their size. </a:t>
            </a:r>
            <a:r>
              <a:rPr lang="en" sz="700">
                <a:solidFill>
                  <a:srgbClr val="C4AA6B"/>
                </a:solidFill>
                <a:latin typeface="Inter"/>
                <a:ea typeface="Inter"/>
                <a:cs typeface="Inter"/>
                <a:sym typeface="Inter"/>
              </a:rPr>
              <a:t>In the event of loss, 100% of capital is recovered through insurance.</a:t>
            </a:r>
            <a:endParaRPr sz="700">
              <a:solidFill>
                <a:srgbClr val="C4AA6B"/>
              </a:solidFill>
            </a:endParaRPr>
          </a:p>
        </p:txBody>
      </p:sp>
      <p:sp>
        <p:nvSpPr>
          <p:cNvPr id="406" name="Google Shape;406;p36"/>
          <p:cNvSpPr txBox="1"/>
          <p:nvPr/>
        </p:nvSpPr>
        <p:spPr>
          <a:xfrm>
            <a:off x="2742625" y="3186272"/>
            <a:ext cx="2985600" cy="1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Lack Of Buyers</a:t>
            </a:r>
            <a:endParaRPr sz="700"/>
          </a:p>
        </p:txBody>
      </p:sp>
      <p:sp>
        <p:nvSpPr>
          <p:cNvPr id="407" name="Google Shape;407;p36"/>
          <p:cNvSpPr txBox="1"/>
          <p:nvPr/>
        </p:nvSpPr>
        <p:spPr>
          <a:xfrm>
            <a:off x="2742625" y="3419650"/>
            <a:ext cx="33003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We have 312 contracted storefronts as exclusive buyers, with multi-six figures of inventory already prepaid. </a:t>
            </a:r>
            <a:r>
              <a:rPr lang="en" sz="7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This diversified demand and distribution makes any large-scale buyer disruption highly unlikely.</a:t>
            </a:r>
            <a:r>
              <a:rPr lang="en" sz="7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 Only a true black swan event would prevent selling altogether.</a:t>
            </a:r>
            <a:endParaRPr sz="7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10_000.png" id="412" name="Google Shape;412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35500" y="2043300"/>
            <a:ext cx="5822426" cy="114775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37"/>
          <p:cNvSpPr txBox="1"/>
          <p:nvPr/>
        </p:nvSpPr>
        <p:spPr>
          <a:xfrm>
            <a:off x="2107925" y="1118650"/>
            <a:ext cx="49998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4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Risk</a:t>
            </a: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, Mitigation, Common Q’s</a:t>
            </a:r>
            <a:endParaRPr sz="700"/>
          </a:p>
        </p:txBody>
      </p:sp>
      <p:sp>
        <p:nvSpPr>
          <p:cNvPr id="414" name="Google Shape;414;p37"/>
          <p:cNvSpPr txBox="1"/>
          <p:nvPr/>
        </p:nvSpPr>
        <p:spPr>
          <a:xfrm>
            <a:off x="1207765" y="2142965"/>
            <a:ext cx="6413400" cy="5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Profit or return on Principal are both</a:t>
            </a:r>
            <a:r>
              <a:rPr b="1" lang="en" sz="1300" u="sng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 completely </a:t>
            </a:r>
            <a:r>
              <a:rPr b="1" lang="en" sz="1300" u="sng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unrelated</a:t>
            </a:r>
            <a:r>
              <a:rPr b="1" lang="en" sz="1300" u="sng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 to the performance and sales volume of the product itself.</a:t>
            </a:r>
            <a:endParaRPr b="1" sz="1300" u="sng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3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45720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Greywolfe’s end buyer is a </a:t>
            </a:r>
            <a:r>
              <a:rPr b="1" lang="en" sz="13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Contracted Storefront</a:t>
            </a:r>
            <a:r>
              <a:rPr b="1" lang="en" sz="13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. Not a consumer.</a:t>
            </a:r>
            <a:endParaRPr b="1" sz="1300">
              <a:solidFill>
                <a:srgbClr val="D0D0D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15" name="Google Shape;415;p37"/>
          <p:cNvSpPr txBox="1"/>
          <p:nvPr/>
        </p:nvSpPr>
        <p:spPr>
          <a:xfrm>
            <a:off x="2850294" y="1770586"/>
            <a:ext cx="3443400" cy="2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D0D0D0"/>
                </a:solidFill>
              </a:rPr>
              <a:t>Key </a:t>
            </a:r>
            <a:r>
              <a:rPr b="1" lang="en">
                <a:solidFill>
                  <a:srgbClr val="D0D0D0"/>
                </a:solidFill>
              </a:rPr>
              <a:t>Distinction</a:t>
            </a:r>
            <a:r>
              <a:rPr b="1" lang="en">
                <a:solidFill>
                  <a:srgbClr val="D0D0D0"/>
                </a:solidFill>
              </a:rPr>
              <a:t>:</a:t>
            </a:r>
            <a:endParaRPr b="1">
              <a:solidFill>
                <a:srgbClr val="D0D0D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02_003.png" id="420" name="Google Shape;420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9938" y="1844188"/>
            <a:ext cx="1952625" cy="757238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38"/>
          <p:cNvSpPr txBox="1"/>
          <p:nvPr/>
        </p:nvSpPr>
        <p:spPr>
          <a:xfrm>
            <a:off x="3121475" y="1246523"/>
            <a:ext cx="28242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Why Do This?</a:t>
            </a:r>
            <a:endParaRPr sz="700"/>
          </a:p>
        </p:txBody>
      </p:sp>
      <p:sp>
        <p:nvSpPr>
          <p:cNvPr id="422" name="Google Shape;422;p38"/>
          <p:cNvSpPr txBox="1"/>
          <p:nvPr/>
        </p:nvSpPr>
        <p:spPr>
          <a:xfrm>
            <a:off x="1681737" y="2068074"/>
            <a:ext cx="16050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Fast Turnover.</a:t>
            </a:r>
            <a:endParaRPr sz="700"/>
          </a:p>
        </p:txBody>
      </p:sp>
      <p:sp>
        <p:nvSpPr>
          <p:cNvPr id="423" name="Google Shape;423;p38"/>
          <p:cNvSpPr txBox="1"/>
          <p:nvPr/>
        </p:nvSpPr>
        <p:spPr>
          <a:xfrm>
            <a:off x="1701883" y="2313146"/>
            <a:ext cx="15519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6–9 months, with potential for early payback.</a:t>
            </a:r>
            <a:endParaRPr sz="700"/>
          </a:p>
        </p:txBody>
      </p:sp>
      <p:pic>
        <p:nvPicPr>
          <p:cNvPr descr="visual_element_slide_02_003.png" id="424" name="Google Shape;424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95676" y="1844192"/>
            <a:ext cx="1952625" cy="757238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8"/>
          <p:cNvSpPr txBox="1"/>
          <p:nvPr/>
        </p:nvSpPr>
        <p:spPr>
          <a:xfrm>
            <a:off x="3737475" y="2068078"/>
            <a:ext cx="16050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Fully Insured.</a:t>
            </a:r>
            <a:endParaRPr sz="700"/>
          </a:p>
        </p:txBody>
      </p:sp>
      <p:sp>
        <p:nvSpPr>
          <p:cNvPr id="426" name="Google Shape;426;p38"/>
          <p:cNvSpPr txBox="1"/>
          <p:nvPr/>
        </p:nvSpPr>
        <p:spPr>
          <a:xfrm>
            <a:off x="3757622" y="2313150"/>
            <a:ext cx="15519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No risk of loss outside of Black Swan event.</a:t>
            </a:r>
            <a:endParaRPr sz="700"/>
          </a:p>
        </p:txBody>
      </p:sp>
      <p:pic>
        <p:nvPicPr>
          <p:cNvPr descr="visual_element_slide_02_003.png" id="427" name="Google Shape;427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51401" y="1844192"/>
            <a:ext cx="1952625" cy="757238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8"/>
          <p:cNvSpPr txBox="1"/>
          <p:nvPr/>
        </p:nvSpPr>
        <p:spPr>
          <a:xfrm>
            <a:off x="5793200" y="2068075"/>
            <a:ext cx="1739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Buyers Contracted.</a:t>
            </a:r>
            <a:endParaRPr sz="700"/>
          </a:p>
        </p:txBody>
      </p:sp>
      <p:sp>
        <p:nvSpPr>
          <p:cNvPr id="429" name="Google Shape;429;p38"/>
          <p:cNvSpPr txBox="1"/>
          <p:nvPr/>
        </p:nvSpPr>
        <p:spPr>
          <a:xfrm>
            <a:off x="5813350" y="2313148"/>
            <a:ext cx="16587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End buyers for return on principal already contracted.</a:t>
            </a:r>
            <a:endParaRPr sz="700"/>
          </a:p>
        </p:txBody>
      </p:sp>
      <p:pic>
        <p:nvPicPr>
          <p:cNvPr descr="visual_element_slide_02_003.png" id="430" name="Google Shape;430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02838" y="2676967"/>
            <a:ext cx="1952625" cy="757237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8"/>
          <p:cNvSpPr txBox="1"/>
          <p:nvPr/>
        </p:nvSpPr>
        <p:spPr>
          <a:xfrm>
            <a:off x="3744637" y="2900853"/>
            <a:ext cx="16050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Track Record.</a:t>
            </a:r>
            <a:endParaRPr sz="700"/>
          </a:p>
        </p:txBody>
      </p:sp>
      <p:sp>
        <p:nvSpPr>
          <p:cNvPr id="432" name="Google Shape;432;p38"/>
          <p:cNvSpPr txBox="1"/>
          <p:nvPr/>
        </p:nvSpPr>
        <p:spPr>
          <a:xfrm>
            <a:off x="3764783" y="3145925"/>
            <a:ext cx="15519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Multiple deals like this </a:t>
            </a: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successfully</a:t>
            </a: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 performed on.</a:t>
            </a:r>
            <a:endParaRPr sz="700"/>
          </a:p>
        </p:txBody>
      </p:sp>
      <p:pic>
        <p:nvPicPr>
          <p:cNvPr descr="visual_element_slide_02_003.png" id="433" name="Google Shape;433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55472" y="2676967"/>
            <a:ext cx="1952625" cy="757237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8"/>
          <p:cNvSpPr txBox="1"/>
          <p:nvPr/>
        </p:nvSpPr>
        <p:spPr>
          <a:xfrm>
            <a:off x="5797272" y="2900853"/>
            <a:ext cx="16050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Return Potential.</a:t>
            </a:r>
            <a:endParaRPr sz="700"/>
          </a:p>
        </p:txBody>
      </p:sp>
      <p:sp>
        <p:nvSpPr>
          <p:cNvPr id="435" name="Google Shape;435;p38"/>
          <p:cNvSpPr txBox="1"/>
          <p:nvPr/>
        </p:nvSpPr>
        <p:spPr>
          <a:xfrm>
            <a:off x="5817418" y="3145925"/>
            <a:ext cx="15519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20% per brand deal, with multiple deals a year.</a:t>
            </a:r>
            <a:endParaRPr sz="700"/>
          </a:p>
        </p:txBody>
      </p:sp>
      <p:pic>
        <p:nvPicPr>
          <p:cNvPr descr="visual_element_slide_02_003.png" id="436" name="Google Shape;436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9938" y="2676963"/>
            <a:ext cx="1952625" cy="757237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38"/>
          <p:cNvSpPr txBox="1"/>
          <p:nvPr/>
        </p:nvSpPr>
        <p:spPr>
          <a:xfrm>
            <a:off x="1681737" y="2900849"/>
            <a:ext cx="16050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Non-Correlative.</a:t>
            </a:r>
            <a:endParaRPr sz="700"/>
          </a:p>
        </p:txBody>
      </p:sp>
      <p:sp>
        <p:nvSpPr>
          <p:cNvPr id="438" name="Google Shape;438;p38"/>
          <p:cNvSpPr txBox="1"/>
          <p:nvPr/>
        </p:nvSpPr>
        <p:spPr>
          <a:xfrm>
            <a:off x="1701883" y="3145921"/>
            <a:ext cx="15519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Unaffected by economic or market swings.</a:t>
            </a:r>
            <a:endParaRPr sz="7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02_003.png" id="443" name="Google Shape;44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39938" y="1844188"/>
            <a:ext cx="1952625" cy="757238"/>
          </a:xfrm>
          <a:prstGeom prst="rect">
            <a:avLst/>
          </a:prstGeom>
          <a:noFill/>
          <a:ln>
            <a:noFill/>
          </a:ln>
        </p:spPr>
      </p:pic>
      <p:sp>
        <p:nvSpPr>
          <p:cNvPr id="444" name="Google Shape;444;p39"/>
          <p:cNvSpPr txBox="1"/>
          <p:nvPr/>
        </p:nvSpPr>
        <p:spPr>
          <a:xfrm>
            <a:off x="2874200" y="1246525"/>
            <a:ext cx="33015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What’s In It For Us?</a:t>
            </a:r>
            <a:endParaRPr sz="700"/>
          </a:p>
        </p:txBody>
      </p:sp>
      <p:sp>
        <p:nvSpPr>
          <p:cNvPr id="445" name="Google Shape;445;p39"/>
          <p:cNvSpPr txBox="1"/>
          <p:nvPr/>
        </p:nvSpPr>
        <p:spPr>
          <a:xfrm>
            <a:off x="1681737" y="2068074"/>
            <a:ext cx="16050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Brand Advantage.</a:t>
            </a:r>
            <a:endParaRPr sz="700"/>
          </a:p>
        </p:txBody>
      </p:sp>
      <p:sp>
        <p:nvSpPr>
          <p:cNvPr id="446" name="Google Shape;446;p39"/>
          <p:cNvSpPr txBox="1"/>
          <p:nvPr/>
        </p:nvSpPr>
        <p:spPr>
          <a:xfrm>
            <a:off x="1701883" y="2313146"/>
            <a:ext cx="15519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Lets us move higher-margin products with less competition, creating more profit from store sales.</a:t>
            </a:r>
            <a:endParaRPr sz="700"/>
          </a:p>
        </p:txBody>
      </p:sp>
      <p:pic>
        <p:nvPicPr>
          <p:cNvPr descr="visual_element_slide_02_003.png" id="447" name="Google Shape;44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95676" y="1844192"/>
            <a:ext cx="1952625" cy="757238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39"/>
          <p:cNvSpPr txBox="1"/>
          <p:nvPr/>
        </p:nvSpPr>
        <p:spPr>
          <a:xfrm>
            <a:off x="3737475" y="2068078"/>
            <a:ext cx="16050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Partner Retention.</a:t>
            </a:r>
            <a:endParaRPr sz="700"/>
          </a:p>
        </p:txBody>
      </p:sp>
      <p:sp>
        <p:nvSpPr>
          <p:cNvPr id="449" name="Google Shape;449;p39"/>
          <p:cNvSpPr txBox="1"/>
          <p:nvPr/>
        </p:nvSpPr>
        <p:spPr>
          <a:xfrm>
            <a:off x="3757625" y="2313150"/>
            <a:ext cx="16050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The better brand deals and products we bring to partners, the longer they stay and more they spend.</a:t>
            </a:r>
            <a:endParaRPr sz="700"/>
          </a:p>
        </p:txBody>
      </p:sp>
      <p:pic>
        <p:nvPicPr>
          <p:cNvPr descr="visual_element_slide_02_003.png" id="450" name="Google Shape;450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51401" y="1844192"/>
            <a:ext cx="1952625" cy="757238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39"/>
          <p:cNvSpPr txBox="1"/>
          <p:nvPr/>
        </p:nvSpPr>
        <p:spPr>
          <a:xfrm>
            <a:off x="5793200" y="2068078"/>
            <a:ext cx="16050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Brand Equity.</a:t>
            </a:r>
            <a:endParaRPr sz="700"/>
          </a:p>
        </p:txBody>
      </p:sp>
      <p:sp>
        <p:nvSpPr>
          <p:cNvPr id="452" name="Google Shape;452;p39"/>
          <p:cNvSpPr txBox="1"/>
          <p:nvPr/>
        </p:nvSpPr>
        <p:spPr>
          <a:xfrm>
            <a:off x="5813350" y="2313148"/>
            <a:ext cx="16587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We’re often able to secure revenue share or brand equity for increasing revenue from these channels.</a:t>
            </a:r>
            <a:endParaRPr sz="700"/>
          </a:p>
        </p:txBody>
      </p:sp>
      <p:pic>
        <p:nvPicPr>
          <p:cNvPr descr="visual_element_slide_02_003.png" id="453" name="Google Shape;453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7138" y="2669467"/>
            <a:ext cx="1952625" cy="757237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9"/>
          <p:cNvSpPr txBox="1"/>
          <p:nvPr/>
        </p:nvSpPr>
        <p:spPr>
          <a:xfrm>
            <a:off x="4768937" y="2893353"/>
            <a:ext cx="16050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Potential Exit.</a:t>
            </a:r>
            <a:endParaRPr sz="700"/>
          </a:p>
        </p:txBody>
      </p:sp>
      <p:sp>
        <p:nvSpPr>
          <p:cNvPr id="455" name="Google Shape;455;p39"/>
          <p:cNvSpPr txBox="1"/>
          <p:nvPr/>
        </p:nvSpPr>
        <p:spPr>
          <a:xfrm>
            <a:off x="4789083" y="3138425"/>
            <a:ext cx="15519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The end vision is an evaluation and exit similar to Pattern, who IPO’d at a $2.6B evaluation.</a:t>
            </a:r>
            <a:endParaRPr sz="700"/>
          </a:p>
        </p:txBody>
      </p:sp>
      <p:pic>
        <p:nvPicPr>
          <p:cNvPr descr="visual_element_slide_02_003.png" id="456" name="Google Shape;456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564238" y="2669463"/>
            <a:ext cx="1952625" cy="757237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9"/>
          <p:cNvSpPr txBox="1"/>
          <p:nvPr/>
        </p:nvSpPr>
        <p:spPr>
          <a:xfrm>
            <a:off x="2706024" y="2893350"/>
            <a:ext cx="16794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Bolster Evaluation.</a:t>
            </a:r>
            <a:endParaRPr sz="700"/>
          </a:p>
        </p:txBody>
      </p:sp>
      <p:sp>
        <p:nvSpPr>
          <p:cNvPr id="458" name="Google Shape;458;p39"/>
          <p:cNvSpPr txBox="1"/>
          <p:nvPr/>
        </p:nvSpPr>
        <p:spPr>
          <a:xfrm>
            <a:off x="2726183" y="3138421"/>
            <a:ext cx="15519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Company value increases per brand exclusive and with increases in distribution power.</a:t>
            </a:r>
            <a:endParaRPr sz="7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isual_element_slide_13_000.png" id="463" name="Google Shape;463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28764" y="13382"/>
            <a:ext cx="1486519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3_001.png" id="464" name="Google Shape;464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776538" y="2072180"/>
            <a:ext cx="359092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sual_element_slide_13_002.png" id="465" name="Google Shape;465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40906" y="4177205"/>
            <a:ext cx="2262188" cy="442913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0"/>
          <p:cNvSpPr txBox="1"/>
          <p:nvPr/>
        </p:nvSpPr>
        <p:spPr>
          <a:xfrm>
            <a:off x="3145631" y="1108758"/>
            <a:ext cx="3109913" cy="4143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7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Ready to Invest?</a:t>
            </a:r>
            <a:endParaRPr sz="700"/>
          </a:p>
        </p:txBody>
      </p:sp>
      <p:sp>
        <p:nvSpPr>
          <p:cNvPr id="467" name="Google Shape;467;p40"/>
          <p:cNvSpPr txBox="1"/>
          <p:nvPr/>
        </p:nvSpPr>
        <p:spPr>
          <a:xfrm>
            <a:off x="2336006" y="1742170"/>
            <a:ext cx="4662488" cy="429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Join us in </a:t>
            </a:r>
            <a:r>
              <a:rPr lang="en" sz="12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building a portfolio of brands &amp; brand deals.</a:t>
            </a:r>
            <a:endParaRPr sz="700"/>
          </a:p>
        </p:txBody>
      </p:sp>
      <p:sp>
        <p:nvSpPr>
          <p:cNvPr id="468" name="Google Shape;468;p40"/>
          <p:cNvSpPr txBox="1"/>
          <p:nvPr/>
        </p:nvSpPr>
        <p:spPr>
          <a:xfrm>
            <a:off x="4264819" y="2310305"/>
            <a:ext cx="823800" cy="11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NEXT STEPS</a:t>
            </a:r>
            <a:endParaRPr sz="700"/>
          </a:p>
        </p:txBody>
      </p:sp>
      <p:sp>
        <p:nvSpPr>
          <p:cNvPr id="469" name="Google Shape;469;p40"/>
          <p:cNvSpPr txBox="1"/>
          <p:nvPr/>
        </p:nvSpPr>
        <p:spPr>
          <a:xfrm>
            <a:off x="3033713" y="2496042"/>
            <a:ext cx="3286200" cy="1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900" u="none" cap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Schedule a call to discuss your </a:t>
            </a:r>
            <a:r>
              <a:rPr b="1" lang="en" sz="9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participation.</a:t>
            </a:r>
            <a:endParaRPr sz="700"/>
          </a:p>
        </p:txBody>
      </p:sp>
      <p:sp>
        <p:nvSpPr>
          <p:cNvPr id="470" name="Google Shape;470;p40"/>
          <p:cNvSpPr txBox="1"/>
          <p:nvPr/>
        </p:nvSpPr>
        <p:spPr>
          <a:xfrm>
            <a:off x="3404937" y="2699988"/>
            <a:ext cx="2543700" cy="13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Data </a:t>
            </a:r>
            <a:r>
              <a:rPr lang="en" sz="8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&amp; </a:t>
            </a:r>
            <a:r>
              <a:rPr b="0" i="0" lang="en" sz="8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materials made available upon request</a:t>
            </a:r>
            <a:endParaRPr sz="700"/>
          </a:p>
        </p:txBody>
      </p:sp>
      <p:sp>
        <p:nvSpPr>
          <p:cNvPr id="471" name="Google Shape;471;p40"/>
          <p:cNvSpPr txBox="1"/>
          <p:nvPr/>
        </p:nvSpPr>
        <p:spPr>
          <a:xfrm>
            <a:off x="3228975" y="3367580"/>
            <a:ext cx="8526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RAISE TARGET</a:t>
            </a:r>
            <a:endParaRPr sz="700"/>
          </a:p>
        </p:txBody>
      </p:sp>
      <p:sp>
        <p:nvSpPr>
          <p:cNvPr id="472" name="Google Shape;472;p40"/>
          <p:cNvSpPr txBox="1"/>
          <p:nvPr/>
        </p:nvSpPr>
        <p:spPr>
          <a:xfrm>
            <a:off x="4271963" y="3367580"/>
            <a:ext cx="8574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YOUR RETURN</a:t>
            </a:r>
            <a:endParaRPr sz="700"/>
          </a:p>
        </p:txBody>
      </p:sp>
      <p:sp>
        <p:nvSpPr>
          <p:cNvPr id="473" name="Google Shape;473;p40"/>
          <p:cNvSpPr txBox="1"/>
          <p:nvPr/>
        </p:nvSpPr>
        <p:spPr>
          <a:xfrm>
            <a:off x="5398294" y="3367580"/>
            <a:ext cx="6288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TIMELINE</a:t>
            </a:r>
            <a:endParaRPr sz="700"/>
          </a:p>
        </p:txBody>
      </p:sp>
      <p:sp>
        <p:nvSpPr>
          <p:cNvPr id="474" name="Google Shape;474;p40"/>
          <p:cNvSpPr txBox="1"/>
          <p:nvPr/>
        </p:nvSpPr>
        <p:spPr>
          <a:xfrm>
            <a:off x="3243263" y="3515217"/>
            <a:ext cx="8238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~$1.5M</a:t>
            </a:r>
            <a:endParaRPr sz="700"/>
          </a:p>
        </p:txBody>
      </p:sp>
      <p:sp>
        <p:nvSpPr>
          <p:cNvPr id="475" name="Google Shape;475;p40"/>
          <p:cNvSpPr txBox="1"/>
          <p:nvPr/>
        </p:nvSpPr>
        <p:spPr>
          <a:xfrm>
            <a:off x="4331494" y="3515217"/>
            <a:ext cx="7383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20%</a:t>
            </a:r>
            <a:endParaRPr sz="700"/>
          </a:p>
        </p:txBody>
      </p:sp>
      <p:sp>
        <p:nvSpPr>
          <p:cNvPr id="476" name="Google Shape;476;p40"/>
          <p:cNvSpPr txBox="1"/>
          <p:nvPr/>
        </p:nvSpPr>
        <p:spPr>
          <a:xfrm>
            <a:off x="5319713" y="3515217"/>
            <a:ext cx="785700" cy="2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6–9 MO</a:t>
            </a:r>
            <a:endParaRPr sz="700"/>
          </a:p>
        </p:txBody>
      </p:sp>
      <p:sp>
        <p:nvSpPr>
          <p:cNvPr id="477" name="Google Shape;477;p40"/>
          <p:cNvSpPr txBox="1"/>
          <p:nvPr/>
        </p:nvSpPr>
        <p:spPr>
          <a:xfrm>
            <a:off x="3440906" y="4377230"/>
            <a:ext cx="24528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Greywolfe Investing | Enterprise Wholesale Distribution</a:t>
            </a:r>
            <a:endParaRPr sz="700"/>
          </a:p>
        </p:txBody>
      </p:sp>
      <p:sp>
        <p:nvSpPr>
          <p:cNvPr id="478" name="Google Shape;478;p40"/>
          <p:cNvSpPr txBox="1"/>
          <p:nvPr/>
        </p:nvSpPr>
        <p:spPr>
          <a:xfrm>
            <a:off x="4107656" y="5034867"/>
            <a:ext cx="1119188" cy="95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666666"/>
                </a:solidFill>
                <a:latin typeface="Inter"/>
                <a:ea typeface="Inter"/>
                <a:cs typeface="Inter"/>
                <a:sym typeface="Inter"/>
              </a:rPr>
              <a:t>"You Invest. We Manage."</a:t>
            </a:r>
            <a:endParaRPr sz="7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111"/>
        </a:solidFill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38225"/>
            <a:ext cx="4048125" cy="8310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874294"/>
            <a:ext cx="4048125" cy="111442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3114806"/>
            <a:ext cx="4048125" cy="1114425"/>
          </a:xfrm>
          <a:prstGeom prst="rect">
            <a:avLst/>
          </a:prstGeom>
        </p:spPr>
      </p:pic>
      <p:sp>
        <p:nvSpPr>
          <p:cNvPr id="326" name="Google Shape;326;p33"/>
          <p:cNvSpPr txBox="1"/>
          <p:nvPr/>
        </p:nvSpPr>
        <p:spPr>
          <a:xfrm>
            <a:off x="381000" y="381000"/>
            <a:ext cx="7500000" cy="36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Track Record - $500K Raise, Completed</a:t>
            </a:r>
            <a:endParaRPr sz="700"/>
          </a:p>
        </p:txBody>
      </p:sp>
      <p:sp>
        <p:nvSpPr>
          <p:cNvPr id="327" name="Google Shape;327;p33"/>
          <p:cNvSpPr txBox="1"/>
          <p:nvPr/>
        </p:nvSpPr>
        <p:spPr>
          <a:xfrm>
            <a:off x="571500" y="1147763"/>
            <a:ext cx="10716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BRAND PARTNERSHIP</a:t>
            </a:r>
            <a:endParaRPr sz="700"/>
          </a:p>
        </p:txBody>
      </p:sp>
      <p:sp>
        <p:nvSpPr>
          <p:cNvPr id="328" name="Google Shape;328;p33"/>
          <p:cNvSpPr txBox="1"/>
          <p:nvPr/>
        </p:nvSpPr>
        <p:spPr>
          <a:xfrm>
            <a:off x="571500" y="1290638"/>
            <a:ext cx="4000000" cy="1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3 Investors, Fully Funded</a:t>
            </a:r>
            <a:endParaRPr sz="700"/>
          </a:p>
        </p:txBody>
      </p:sp>
      <p:sp>
        <p:nvSpPr>
          <p:cNvPr id="329" name="Google Shape;329;p33"/>
          <p:cNvSpPr txBox="1"/>
          <p:nvPr/>
        </p:nvSpPr>
        <p:spPr>
          <a:xfrm>
            <a:off x="2033588" y="2112419"/>
            <a:ext cx="9525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700" u="none" cap="none" strike="noStrike">
                <a:solidFill>
                  <a:srgbClr val="888888"/>
                </a:solidFill>
                <a:latin typeface="Inter"/>
                <a:ea typeface="Inter"/>
                <a:cs typeface="Inter"/>
                <a:sym typeface="Inter"/>
              </a:rPr>
              <a:t>REBATE RETURN</a:t>
            </a:r>
            <a:endParaRPr sz="700"/>
          </a:p>
        </p:txBody>
      </p:sp>
      <p:sp>
        <p:nvSpPr>
          <p:cNvPr id="330" name="Google Shape;330;p33"/>
          <p:cNvSpPr txBox="1"/>
          <p:nvPr/>
        </p:nvSpPr>
        <p:spPr>
          <a:xfrm>
            <a:off x="1816894" y="2283869"/>
            <a:ext cx="13953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C9A961"/>
                </a:solidFill>
                <a:latin typeface="Inter"/>
                <a:ea typeface="Inter"/>
                <a:cs typeface="Inter"/>
                <a:sym typeface="Inter"/>
              </a:rPr>
              <a:t>$100,000</a:t>
            </a:r>
            <a:endParaRPr sz="700"/>
          </a:p>
        </p:txBody>
      </p:sp>
      <p:sp>
        <p:nvSpPr>
          <p:cNvPr id="331" name="Google Shape;331;p33"/>
          <p:cNvSpPr txBox="1"/>
          <p:nvPr/>
        </p:nvSpPr>
        <p:spPr>
          <a:xfrm>
            <a:off x="2043113" y="2655344"/>
            <a:ext cx="9333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20% of $500,000</a:t>
            </a:r>
            <a:endParaRPr sz="700"/>
          </a:p>
        </p:txBody>
      </p:sp>
      <p:sp>
        <p:nvSpPr>
          <p:cNvPr id="332" name="Google Shape;332;p33"/>
          <p:cNvSpPr txBox="1"/>
          <p:nvPr/>
        </p:nvSpPr>
        <p:spPr>
          <a:xfrm>
            <a:off x="571500" y="1516875"/>
            <a:ext cx="3708600" cy="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800" u="none" cap="none" strike="noStrike">
                <a:solidFill>
                  <a:srgbClr val="D0D0D0"/>
                </a:solidFill>
                <a:latin typeface="Inter"/>
                <a:ea typeface="Inter"/>
                <a:cs typeface="Inter"/>
                <a:sym typeface="Inter"/>
              </a:rPr>
              <a:t>• $500k raised @ 20%, funded in addition to the wires shown.</a:t>
            </a:r>
            <a:endParaRPr sz="700"/>
          </a:p>
        </p:txBody>
      </p:sp>
      <p:sp>
        <p:nvSpPr>
          <p:cNvPr id="333" name="Google Shape;333;p33"/>
          <p:cNvSpPr txBox="1"/>
          <p:nvPr/>
        </p:nvSpPr>
        <p:spPr>
          <a:xfrm>
            <a:off x="2055019" y="3352931"/>
            <a:ext cx="890700" cy="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7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TOTAL VALUE DELIVERED</a:t>
            </a:r>
            <a:endParaRPr sz="700"/>
          </a:p>
        </p:txBody>
      </p:sp>
      <p:sp>
        <p:nvSpPr>
          <p:cNvPr id="334" name="Google Shape;334;p33"/>
          <p:cNvSpPr txBox="1"/>
          <p:nvPr/>
        </p:nvSpPr>
        <p:spPr>
          <a:xfrm>
            <a:off x="1809750" y="3524381"/>
            <a:ext cx="13908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$600,000</a:t>
            </a:r>
            <a:endParaRPr sz="700"/>
          </a:p>
        </p:txBody>
      </p:sp>
      <p:sp>
        <p:nvSpPr>
          <p:cNvPr id="335" name="Google Shape;335;p33"/>
          <p:cNvSpPr txBox="1"/>
          <p:nvPr/>
        </p:nvSpPr>
        <p:spPr>
          <a:xfrm>
            <a:off x="1912144" y="3895856"/>
            <a:ext cx="1176300" cy="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F0F0F"/>
                </a:solidFill>
                <a:latin typeface="Inter"/>
                <a:ea typeface="Inter"/>
                <a:cs typeface="Inter"/>
                <a:sym typeface="Inter"/>
              </a:rPr>
              <a:t>Principal + Rebates</a:t>
            </a:r>
            <a:endParaRPr sz="700"/>
          </a:p>
        </p:txBody>
      </p:sp>
      <p:sp>
        <p:nvSpPr>
          <p:cNvPr id="344" name="Google Shape;344;p33"/>
          <p:cNvSpPr txBox="1"/>
          <p:nvPr/>
        </p:nvSpPr>
        <p:spPr>
          <a:xfrm>
            <a:off x="330293" y="4317342"/>
            <a:ext cx="4191000" cy="1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*Brand &amp; Product Specifics Available Upon Signature of NDA &amp; Non-Solicitation.</a:t>
            </a:r>
            <a:endParaRPr sz="100"/>
          </a:p>
        </p:txBody>
      </p:sp>
      <p:sp>
        <p:nvSpPr>
          <p:cNvPr id="345" name="Rounded Rectangle 344"/>
          <p:cNvSpPr/>
          <p:nvPr/>
        </p:nvSpPr>
        <p:spPr>
          <a:xfrm>
            <a:off x="4608525" y="938225"/>
            <a:ext cx="4150000" cy="960000"/>
          </a:xfrm>
          <a:prstGeom prst="roundRect">
            <a:avLst>
              <a:gd name="adj" fmla="val 6000"/>
            </a:avLst>
          </a:prstGeom>
          <a:solidFill>
            <a:srgbClr val="1A1A1A"/>
          </a:solidFill>
          <a:ln w="9525">
            <a:solidFill>
              <a:srgbClr val="3A33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6" name="Rounded Rectangle 345"/>
          <p:cNvSpPr/>
          <p:nvPr/>
        </p:nvSpPr>
        <p:spPr>
          <a:xfrm>
            <a:off x="4608525" y="938225"/>
            <a:ext cx="45720" cy="960000"/>
          </a:xfrm>
          <a:prstGeom prst="roundRect">
            <a:avLst>
              <a:gd name="adj" fmla="val 0"/>
            </a:avLst>
          </a:prstGeom>
          <a:solidFill>
            <a:srgbClr val="C9A9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7" name="TextBox 346"/>
          <p:cNvSpPr txBox="1"/>
          <p:nvPr/>
        </p:nvSpPr>
        <p:spPr>
          <a:xfrm>
            <a:off x="4858525" y="1138225"/>
            <a:ext cx="2000000" cy="1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888888"/>
                </a:solidFill>
                <a:latin typeface="Inter"/>
              </a:rPr>
              <a:t>INVESTOR 1</a:t>
            </a:r>
          </a:p>
        </p:txBody>
      </p:sp>
      <p:sp>
        <p:nvSpPr>
          <p:cNvPr id="348" name="TextBox 347"/>
          <p:cNvSpPr txBox="1"/>
          <p:nvPr/>
        </p:nvSpPr>
        <p:spPr>
          <a:xfrm>
            <a:off x="4858525" y="1318225"/>
            <a:ext cx="200000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C9A961"/>
                </a:solidFill>
                <a:latin typeface="Inter"/>
              </a:rPr>
              <a:t>Paid Back</a:t>
            </a:r>
          </a:p>
        </p:txBody>
      </p:sp>
      <p:sp>
        <p:nvSpPr>
          <p:cNvPr id="349" name="TextBox 348"/>
          <p:cNvSpPr txBox="1"/>
          <p:nvPr/>
        </p:nvSpPr>
        <p:spPr>
          <a:xfrm>
            <a:off x="6858525" y="1268225"/>
            <a:ext cx="1750000" cy="3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D0D0D0"/>
                </a:solidFill>
                <a:latin typeface="Inter"/>
              </a:rPr>
              <a:t>Principal + 20% returned</a:t>
            </a:r>
          </a:p>
        </p:txBody>
      </p:sp>
      <p:sp>
        <p:nvSpPr>
          <p:cNvPr id="350" name="Rounded Rectangle 349"/>
          <p:cNvSpPr/>
          <p:nvPr/>
        </p:nvSpPr>
        <p:spPr>
          <a:xfrm>
            <a:off x="4608525" y="2033225"/>
            <a:ext cx="4150000" cy="960000"/>
          </a:xfrm>
          <a:prstGeom prst="roundRect">
            <a:avLst>
              <a:gd name="adj" fmla="val 6000"/>
            </a:avLst>
          </a:prstGeom>
          <a:solidFill>
            <a:srgbClr val="1A1A1A"/>
          </a:solidFill>
          <a:ln w="9525">
            <a:solidFill>
              <a:srgbClr val="3A33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1" name="Rounded Rectangle 350"/>
          <p:cNvSpPr/>
          <p:nvPr/>
        </p:nvSpPr>
        <p:spPr>
          <a:xfrm>
            <a:off x="4608525" y="2033225"/>
            <a:ext cx="45720" cy="960000"/>
          </a:xfrm>
          <a:prstGeom prst="roundRect">
            <a:avLst>
              <a:gd name="adj" fmla="val 0"/>
            </a:avLst>
          </a:prstGeom>
          <a:solidFill>
            <a:srgbClr val="C9A9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2" name="TextBox 351"/>
          <p:cNvSpPr txBox="1"/>
          <p:nvPr/>
        </p:nvSpPr>
        <p:spPr>
          <a:xfrm>
            <a:off x="4858525" y="2233225"/>
            <a:ext cx="2000000" cy="1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888888"/>
                </a:solidFill>
                <a:latin typeface="Inter"/>
              </a:rPr>
              <a:t>INVESTOR 2</a:t>
            </a:r>
          </a:p>
        </p:txBody>
      </p:sp>
      <p:sp>
        <p:nvSpPr>
          <p:cNvPr id="353" name="TextBox 352"/>
          <p:cNvSpPr txBox="1"/>
          <p:nvPr/>
        </p:nvSpPr>
        <p:spPr>
          <a:xfrm>
            <a:off x="4858525" y="2413225"/>
            <a:ext cx="200000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C9A961"/>
                </a:solidFill>
                <a:latin typeface="Inter"/>
              </a:rPr>
              <a:t>Paid Back</a:t>
            </a:r>
          </a:p>
        </p:txBody>
      </p:sp>
      <p:sp>
        <p:nvSpPr>
          <p:cNvPr id="354" name="TextBox 353"/>
          <p:cNvSpPr txBox="1"/>
          <p:nvPr/>
        </p:nvSpPr>
        <p:spPr>
          <a:xfrm>
            <a:off x="6858525" y="2363225"/>
            <a:ext cx="1750000" cy="3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D0D0D0"/>
                </a:solidFill>
                <a:latin typeface="Inter"/>
              </a:rPr>
              <a:t>Principal + 20% returned</a:t>
            </a:r>
          </a:p>
        </p:txBody>
      </p:sp>
      <p:sp>
        <p:nvSpPr>
          <p:cNvPr id="355" name="Rounded Rectangle 354"/>
          <p:cNvSpPr/>
          <p:nvPr/>
        </p:nvSpPr>
        <p:spPr>
          <a:xfrm>
            <a:off x="4608525" y="3128225"/>
            <a:ext cx="4150000" cy="960000"/>
          </a:xfrm>
          <a:prstGeom prst="roundRect">
            <a:avLst>
              <a:gd name="adj" fmla="val 6000"/>
            </a:avLst>
          </a:prstGeom>
          <a:solidFill>
            <a:srgbClr val="1A1A1A"/>
          </a:solidFill>
          <a:ln w="9525">
            <a:solidFill>
              <a:srgbClr val="3A332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6" name="Rounded Rectangle 355"/>
          <p:cNvSpPr/>
          <p:nvPr/>
        </p:nvSpPr>
        <p:spPr>
          <a:xfrm>
            <a:off x="4608525" y="3128225"/>
            <a:ext cx="45720" cy="960000"/>
          </a:xfrm>
          <a:prstGeom prst="roundRect">
            <a:avLst>
              <a:gd name="adj" fmla="val 0"/>
            </a:avLst>
          </a:prstGeom>
          <a:solidFill>
            <a:srgbClr val="C9A9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7" name="TextBox 356"/>
          <p:cNvSpPr txBox="1"/>
          <p:nvPr/>
        </p:nvSpPr>
        <p:spPr>
          <a:xfrm>
            <a:off x="4858525" y="3328225"/>
            <a:ext cx="2000000" cy="13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888888"/>
                </a:solidFill>
                <a:latin typeface="Inter"/>
              </a:rPr>
              <a:t>INVESTOR 3</a:t>
            </a:r>
          </a:p>
        </p:txBody>
      </p:sp>
      <p:sp>
        <p:nvSpPr>
          <p:cNvPr id="358" name="TextBox 357"/>
          <p:cNvSpPr txBox="1"/>
          <p:nvPr/>
        </p:nvSpPr>
        <p:spPr>
          <a:xfrm>
            <a:off x="4858525" y="3508225"/>
            <a:ext cx="2000000" cy="3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C9A961"/>
                </a:solidFill>
                <a:latin typeface="Inter"/>
              </a:rPr>
              <a:t>Rolled Over</a:t>
            </a:r>
          </a:p>
        </p:txBody>
      </p:sp>
      <p:sp>
        <p:nvSpPr>
          <p:cNvPr id="359" name="TextBox 358"/>
          <p:cNvSpPr txBox="1"/>
          <p:nvPr/>
        </p:nvSpPr>
        <p:spPr>
          <a:xfrm>
            <a:off x="6858525" y="3458225"/>
            <a:ext cx="1750000" cy="3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>
                <a:solidFill>
                  <a:srgbClr val="D0D0D0"/>
                </a:solidFill>
                <a:latin typeface="Inter"/>
              </a:rPr>
              <a:t>Profits reinvested into the next deal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